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notesMasterIdLst>
    <p:notesMasterId r:id="rId37"/>
  </p:notesMasterIdLst>
  <p:handoutMasterIdLst>
    <p:handoutMasterId r:id="rId38"/>
  </p:handoutMasterIdLst>
  <p:sldIdLst>
    <p:sldId id="265" r:id="rId7"/>
    <p:sldId id="3435" r:id="rId8"/>
    <p:sldId id="3422" r:id="rId9"/>
    <p:sldId id="352" r:id="rId10"/>
    <p:sldId id="371" r:id="rId11"/>
    <p:sldId id="370" r:id="rId12"/>
    <p:sldId id="3440" r:id="rId13"/>
    <p:sldId id="295" r:id="rId14"/>
    <p:sldId id="298" r:id="rId15"/>
    <p:sldId id="325" r:id="rId16"/>
    <p:sldId id="339" r:id="rId17"/>
    <p:sldId id="306" r:id="rId18"/>
    <p:sldId id="353" r:id="rId19"/>
    <p:sldId id="336" r:id="rId20"/>
    <p:sldId id="337" r:id="rId21"/>
    <p:sldId id="408" r:id="rId22"/>
    <p:sldId id="3432" r:id="rId23"/>
    <p:sldId id="3437" r:id="rId24"/>
    <p:sldId id="338" r:id="rId25"/>
    <p:sldId id="375" r:id="rId26"/>
    <p:sldId id="3433" r:id="rId27"/>
    <p:sldId id="3434" r:id="rId28"/>
    <p:sldId id="397" r:id="rId29"/>
    <p:sldId id="3436" r:id="rId30"/>
    <p:sldId id="419" r:id="rId31"/>
    <p:sldId id="3439" r:id="rId32"/>
    <p:sldId id="3424" r:id="rId33"/>
    <p:sldId id="3443" r:id="rId34"/>
    <p:sldId id="278" r:id="rId35"/>
    <p:sldId id="346" r:id="rId36"/>
  </p:sldIdLst>
  <p:sldSz cx="9144000" cy="5143500" type="screen16x9"/>
  <p:notesSz cx="9296400" cy="70104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E87722"/>
    <a:srgbClr val="DE6126"/>
    <a:srgbClr val="171D23"/>
    <a:srgbClr val="5E6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C221D-09D0-4966-BA6C-3ABC5CE4D977}" v="20" dt="2026-04-15T16:23:40.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678" y="330"/>
      </p:cViewPr>
      <p:guideLst>
        <p:guide orient="horz" pos="1808"/>
        <p:guide pos="5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A63B5-AAF9-41B1-9B06-0EFCDE5D1D1C}" type="doc">
      <dgm:prSet loTypeId="urn:microsoft.com/office/officeart/2005/8/layout/chevron1" loCatId="process" qsTypeId="urn:microsoft.com/office/officeart/2005/8/quickstyle/simple1" qsCatId="simple" csTypeId="urn:microsoft.com/office/officeart/2005/8/colors/colorful1#1" csCatId="colorful" phldr="1"/>
      <dgm:spPr/>
    </dgm:pt>
    <dgm:pt modelId="{9260AB2D-3750-454D-B2C8-E99B5033C840}">
      <dgm:prSet phldrT="[Text]"/>
      <dgm:spPr/>
      <dgm:t>
        <a:bodyPr/>
        <a:lstStyle/>
        <a:p>
          <a:r>
            <a:rPr lang="en-US"/>
            <a:t>Discover Items</a:t>
          </a:r>
        </a:p>
      </dgm:t>
    </dgm:pt>
    <dgm:pt modelId="{B1223300-568A-4D9C-BB2A-2D71054E6202}" type="parTrans" cxnId="{1914F5F5-9503-4E73-88CE-436DA94F3135}">
      <dgm:prSet/>
      <dgm:spPr/>
      <dgm:t>
        <a:bodyPr/>
        <a:lstStyle/>
        <a:p>
          <a:endParaRPr lang="en-US"/>
        </a:p>
      </dgm:t>
    </dgm:pt>
    <dgm:pt modelId="{84330898-1868-4350-89C1-01F669D84094}" type="sibTrans" cxnId="{1914F5F5-9503-4E73-88CE-436DA94F3135}">
      <dgm:prSet/>
      <dgm:spPr/>
      <dgm:t>
        <a:bodyPr/>
        <a:lstStyle/>
        <a:p>
          <a:endParaRPr lang="en-US"/>
        </a:p>
      </dgm:t>
    </dgm:pt>
    <dgm:pt modelId="{9D3EDBAE-F203-45B1-BB38-0AC253881B0B}">
      <dgm:prSet phldrT="[Text]"/>
      <dgm:spPr/>
      <dgm:t>
        <a:bodyPr/>
        <a:lstStyle/>
        <a:p>
          <a:r>
            <a:rPr lang="en-US"/>
            <a:t>Choose Lenders</a:t>
          </a:r>
        </a:p>
      </dgm:t>
    </dgm:pt>
    <dgm:pt modelId="{7D145CCC-5CF5-4EBA-9BD7-11F332DDF380}" type="parTrans" cxnId="{9E18678D-54EB-4D09-8F96-5D92685AFD26}">
      <dgm:prSet/>
      <dgm:spPr/>
      <dgm:t>
        <a:bodyPr/>
        <a:lstStyle/>
        <a:p>
          <a:endParaRPr lang="en-US"/>
        </a:p>
      </dgm:t>
    </dgm:pt>
    <dgm:pt modelId="{4C602970-985B-4E26-B917-253A1DA2C34B}" type="sibTrans" cxnId="{9E18678D-54EB-4D09-8F96-5D92685AFD26}">
      <dgm:prSet/>
      <dgm:spPr/>
      <dgm:t>
        <a:bodyPr/>
        <a:lstStyle/>
        <a:p>
          <a:endParaRPr lang="en-US"/>
        </a:p>
      </dgm:t>
    </dgm:pt>
    <dgm:pt modelId="{4819A2FB-A22D-4F6D-BC4B-A68A14B4EA3C}">
      <dgm:prSet phldrT="[Text]"/>
      <dgm:spPr/>
      <dgm:t>
        <a:bodyPr/>
        <a:lstStyle/>
        <a:p>
          <a:r>
            <a:rPr lang="en-US"/>
            <a:t>Send Request</a:t>
          </a:r>
        </a:p>
      </dgm:t>
    </dgm:pt>
    <dgm:pt modelId="{02DA193A-7546-46E3-9C61-5FF2CC288AB4}" type="parTrans" cxnId="{622FE86C-10E9-49E9-888F-C2E4389FA1F3}">
      <dgm:prSet/>
      <dgm:spPr/>
      <dgm:t>
        <a:bodyPr/>
        <a:lstStyle/>
        <a:p>
          <a:endParaRPr lang="en-US"/>
        </a:p>
      </dgm:t>
    </dgm:pt>
    <dgm:pt modelId="{3240D3F0-6E95-4089-829E-C7A005D5A403}" type="sibTrans" cxnId="{622FE86C-10E9-49E9-888F-C2E4389FA1F3}">
      <dgm:prSet/>
      <dgm:spPr/>
      <dgm:t>
        <a:bodyPr/>
        <a:lstStyle/>
        <a:p>
          <a:endParaRPr lang="en-US"/>
        </a:p>
      </dgm:t>
    </dgm:pt>
    <dgm:pt modelId="{F82BA1ED-54AA-4525-AE63-8BFAF0086386}">
      <dgm:prSet phldrT="[Text]"/>
      <dgm:spPr/>
      <dgm:t>
        <a:bodyPr/>
        <a:lstStyle/>
        <a:p>
          <a:r>
            <a:rPr lang="en-US"/>
            <a:t>Receive Item </a:t>
          </a:r>
        </a:p>
      </dgm:t>
    </dgm:pt>
    <dgm:pt modelId="{AB198A56-A087-47AC-B0C3-C1B1BDA610B1}" type="parTrans" cxnId="{4832CD6A-62E4-4D30-96AC-50B8D6F1C880}">
      <dgm:prSet/>
      <dgm:spPr/>
      <dgm:t>
        <a:bodyPr/>
        <a:lstStyle/>
        <a:p>
          <a:endParaRPr lang="en-US"/>
        </a:p>
      </dgm:t>
    </dgm:pt>
    <dgm:pt modelId="{DD310C04-D0DF-4501-89BC-0A49FA06292B}" type="sibTrans" cxnId="{4832CD6A-62E4-4D30-96AC-50B8D6F1C880}">
      <dgm:prSet/>
      <dgm:spPr/>
      <dgm:t>
        <a:bodyPr/>
        <a:lstStyle/>
        <a:p>
          <a:endParaRPr lang="en-US"/>
        </a:p>
      </dgm:t>
    </dgm:pt>
    <dgm:pt modelId="{015753BC-6F30-4836-93F3-CDCDD985383C}">
      <dgm:prSet phldrT="[Text]"/>
      <dgm:spPr/>
      <dgm:t>
        <a:bodyPr/>
        <a:lstStyle/>
        <a:p>
          <a:r>
            <a:rPr lang="en-US"/>
            <a:t>Return Item</a:t>
          </a:r>
        </a:p>
      </dgm:t>
    </dgm:pt>
    <dgm:pt modelId="{0DE5C3F6-D9A6-4DEB-90D1-C5CA216A8F84}" type="parTrans" cxnId="{8E94F1BA-3535-4D3D-B9A9-870983D10B40}">
      <dgm:prSet/>
      <dgm:spPr/>
      <dgm:t>
        <a:bodyPr/>
        <a:lstStyle/>
        <a:p>
          <a:endParaRPr lang="en-US"/>
        </a:p>
      </dgm:t>
    </dgm:pt>
    <dgm:pt modelId="{4A316CDF-FE2F-4F5C-A700-7603DEEF38A1}" type="sibTrans" cxnId="{8E94F1BA-3535-4D3D-B9A9-870983D10B40}">
      <dgm:prSet/>
      <dgm:spPr/>
      <dgm:t>
        <a:bodyPr/>
        <a:lstStyle/>
        <a:p>
          <a:endParaRPr lang="en-US"/>
        </a:p>
      </dgm:t>
    </dgm:pt>
    <dgm:pt modelId="{8DD34BB1-32F8-4642-A203-D493B2F92571}" type="pres">
      <dgm:prSet presAssocID="{55BA63B5-AAF9-41B1-9B06-0EFCDE5D1D1C}" presName="Name0" presStyleCnt="0">
        <dgm:presLayoutVars>
          <dgm:dir/>
          <dgm:animLvl val="lvl"/>
          <dgm:resizeHandles val="exact"/>
        </dgm:presLayoutVars>
      </dgm:prSet>
      <dgm:spPr/>
    </dgm:pt>
    <dgm:pt modelId="{CC97C5B4-CA66-4EF6-B42F-FA0138FBB8C8}" type="pres">
      <dgm:prSet presAssocID="{9260AB2D-3750-454D-B2C8-E99B5033C840}" presName="parTxOnly" presStyleLbl="node1" presStyleIdx="0" presStyleCnt="5">
        <dgm:presLayoutVars>
          <dgm:chMax val="0"/>
          <dgm:chPref val="0"/>
          <dgm:bulletEnabled val="1"/>
        </dgm:presLayoutVars>
      </dgm:prSet>
      <dgm:spPr/>
    </dgm:pt>
    <dgm:pt modelId="{EACDEEF2-2885-40B1-B3F7-1EF971F31AF7}" type="pres">
      <dgm:prSet presAssocID="{84330898-1868-4350-89C1-01F669D84094}" presName="parTxOnlySpace" presStyleCnt="0"/>
      <dgm:spPr/>
    </dgm:pt>
    <dgm:pt modelId="{36D4B184-7501-49E2-8C21-11DEE35051E0}" type="pres">
      <dgm:prSet presAssocID="{9D3EDBAE-F203-45B1-BB38-0AC253881B0B}" presName="parTxOnly" presStyleLbl="node1" presStyleIdx="1" presStyleCnt="5" custLinFactNeighborY="5778">
        <dgm:presLayoutVars>
          <dgm:chMax val="0"/>
          <dgm:chPref val="0"/>
          <dgm:bulletEnabled val="1"/>
        </dgm:presLayoutVars>
      </dgm:prSet>
      <dgm:spPr/>
    </dgm:pt>
    <dgm:pt modelId="{CBAAB4CE-607C-46FE-A220-3B1B07DC42ED}" type="pres">
      <dgm:prSet presAssocID="{4C602970-985B-4E26-B917-253A1DA2C34B}" presName="parTxOnlySpace" presStyleCnt="0"/>
      <dgm:spPr/>
    </dgm:pt>
    <dgm:pt modelId="{8E83E01B-43DA-4117-8D1C-2FA428F71116}" type="pres">
      <dgm:prSet presAssocID="{4819A2FB-A22D-4F6D-BC4B-A68A14B4EA3C}" presName="parTxOnly" presStyleLbl="node1" presStyleIdx="2" presStyleCnt="5">
        <dgm:presLayoutVars>
          <dgm:chMax val="0"/>
          <dgm:chPref val="0"/>
          <dgm:bulletEnabled val="1"/>
        </dgm:presLayoutVars>
      </dgm:prSet>
      <dgm:spPr/>
    </dgm:pt>
    <dgm:pt modelId="{CDDF5270-07E3-47CA-ACE1-A288B19081A5}" type="pres">
      <dgm:prSet presAssocID="{3240D3F0-6E95-4089-829E-C7A005D5A403}" presName="parTxOnlySpace" presStyleCnt="0"/>
      <dgm:spPr/>
    </dgm:pt>
    <dgm:pt modelId="{FE9F6E4A-0D89-4442-B248-3BC3442CE17C}" type="pres">
      <dgm:prSet presAssocID="{F82BA1ED-54AA-4525-AE63-8BFAF0086386}" presName="parTxOnly" presStyleLbl="node1" presStyleIdx="3" presStyleCnt="5">
        <dgm:presLayoutVars>
          <dgm:chMax val="0"/>
          <dgm:chPref val="0"/>
          <dgm:bulletEnabled val="1"/>
        </dgm:presLayoutVars>
      </dgm:prSet>
      <dgm:spPr/>
    </dgm:pt>
    <dgm:pt modelId="{639D5FB9-C91F-4DEF-B462-4CCF77DF65C3}" type="pres">
      <dgm:prSet presAssocID="{DD310C04-D0DF-4501-89BC-0A49FA06292B}" presName="parTxOnlySpace" presStyleCnt="0"/>
      <dgm:spPr/>
    </dgm:pt>
    <dgm:pt modelId="{B26576D0-B945-4749-AABB-7ADDAF5AB6E3}" type="pres">
      <dgm:prSet presAssocID="{015753BC-6F30-4836-93F3-CDCDD985383C}" presName="parTxOnly" presStyleLbl="node1" presStyleIdx="4" presStyleCnt="5">
        <dgm:presLayoutVars>
          <dgm:chMax val="0"/>
          <dgm:chPref val="0"/>
          <dgm:bulletEnabled val="1"/>
        </dgm:presLayoutVars>
      </dgm:prSet>
      <dgm:spPr/>
    </dgm:pt>
  </dgm:ptLst>
  <dgm:cxnLst>
    <dgm:cxn modelId="{A5B0BA05-71DB-4E8E-B8A7-4DEA173ED133}" type="presOf" srcId="{4819A2FB-A22D-4F6D-BC4B-A68A14B4EA3C}" destId="{8E83E01B-43DA-4117-8D1C-2FA428F71116}" srcOrd="0" destOrd="0" presId="urn:microsoft.com/office/officeart/2005/8/layout/chevron1"/>
    <dgm:cxn modelId="{63D44D15-5416-4537-9040-5C2969759A25}" type="presOf" srcId="{9260AB2D-3750-454D-B2C8-E99B5033C840}" destId="{CC97C5B4-CA66-4EF6-B42F-FA0138FBB8C8}" srcOrd="0" destOrd="0" presId="urn:microsoft.com/office/officeart/2005/8/layout/chevron1"/>
    <dgm:cxn modelId="{83501F29-12F4-4FCE-A71A-1697351C8036}" type="presOf" srcId="{9D3EDBAE-F203-45B1-BB38-0AC253881B0B}" destId="{36D4B184-7501-49E2-8C21-11DEE35051E0}" srcOrd="0" destOrd="0" presId="urn:microsoft.com/office/officeart/2005/8/layout/chevron1"/>
    <dgm:cxn modelId="{4832CD6A-62E4-4D30-96AC-50B8D6F1C880}" srcId="{55BA63B5-AAF9-41B1-9B06-0EFCDE5D1D1C}" destId="{F82BA1ED-54AA-4525-AE63-8BFAF0086386}" srcOrd="3" destOrd="0" parTransId="{AB198A56-A087-47AC-B0C3-C1B1BDA610B1}" sibTransId="{DD310C04-D0DF-4501-89BC-0A49FA06292B}"/>
    <dgm:cxn modelId="{622FE86C-10E9-49E9-888F-C2E4389FA1F3}" srcId="{55BA63B5-AAF9-41B1-9B06-0EFCDE5D1D1C}" destId="{4819A2FB-A22D-4F6D-BC4B-A68A14B4EA3C}" srcOrd="2" destOrd="0" parTransId="{02DA193A-7546-46E3-9C61-5FF2CC288AB4}" sibTransId="{3240D3F0-6E95-4089-829E-C7A005D5A403}"/>
    <dgm:cxn modelId="{639D5F6F-A569-43F1-A128-EACB15E6CC2C}" type="presOf" srcId="{55BA63B5-AAF9-41B1-9B06-0EFCDE5D1D1C}" destId="{8DD34BB1-32F8-4642-A203-D493B2F92571}" srcOrd="0" destOrd="0" presId="urn:microsoft.com/office/officeart/2005/8/layout/chevron1"/>
    <dgm:cxn modelId="{9E18678D-54EB-4D09-8F96-5D92685AFD26}" srcId="{55BA63B5-AAF9-41B1-9B06-0EFCDE5D1D1C}" destId="{9D3EDBAE-F203-45B1-BB38-0AC253881B0B}" srcOrd="1" destOrd="0" parTransId="{7D145CCC-5CF5-4EBA-9BD7-11F332DDF380}" sibTransId="{4C602970-985B-4E26-B917-253A1DA2C34B}"/>
    <dgm:cxn modelId="{9A3119AD-BE6E-4C07-9E27-C3F85B0E54A8}" type="presOf" srcId="{015753BC-6F30-4836-93F3-CDCDD985383C}" destId="{B26576D0-B945-4749-AABB-7ADDAF5AB6E3}" srcOrd="0" destOrd="0" presId="urn:microsoft.com/office/officeart/2005/8/layout/chevron1"/>
    <dgm:cxn modelId="{8E94F1BA-3535-4D3D-B9A9-870983D10B40}" srcId="{55BA63B5-AAF9-41B1-9B06-0EFCDE5D1D1C}" destId="{015753BC-6F30-4836-93F3-CDCDD985383C}" srcOrd="4" destOrd="0" parTransId="{0DE5C3F6-D9A6-4DEB-90D1-C5CA216A8F84}" sibTransId="{4A316CDF-FE2F-4F5C-A700-7603DEEF38A1}"/>
    <dgm:cxn modelId="{636B3EBE-AB93-40C7-9BAC-B8B92BEB6EAB}" type="presOf" srcId="{F82BA1ED-54AA-4525-AE63-8BFAF0086386}" destId="{FE9F6E4A-0D89-4442-B248-3BC3442CE17C}" srcOrd="0" destOrd="0" presId="urn:microsoft.com/office/officeart/2005/8/layout/chevron1"/>
    <dgm:cxn modelId="{1914F5F5-9503-4E73-88CE-436DA94F3135}" srcId="{55BA63B5-AAF9-41B1-9B06-0EFCDE5D1D1C}" destId="{9260AB2D-3750-454D-B2C8-E99B5033C840}" srcOrd="0" destOrd="0" parTransId="{B1223300-568A-4D9C-BB2A-2D71054E6202}" sibTransId="{84330898-1868-4350-89C1-01F669D84094}"/>
    <dgm:cxn modelId="{20803AEF-E1E3-4DA4-8ED7-6C91B507B992}" type="presParOf" srcId="{8DD34BB1-32F8-4642-A203-D493B2F92571}" destId="{CC97C5B4-CA66-4EF6-B42F-FA0138FBB8C8}" srcOrd="0" destOrd="0" presId="urn:microsoft.com/office/officeart/2005/8/layout/chevron1"/>
    <dgm:cxn modelId="{4A2D1556-101F-4059-B36B-7C0D6A1B6410}" type="presParOf" srcId="{8DD34BB1-32F8-4642-A203-D493B2F92571}" destId="{EACDEEF2-2885-40B1-B3F7-1EF971F31AF7}" srcOrd="1" destOrd="0" presId="urn:microsoft.com/office/officeart/2005/8/layout/chevron1"/>
    <dgm:cxn modelId="{0D46E894-AD2F-48F2-8918-6760FFD61606}" type="presParOf" srcId="{8DD34BB1-32F8-4642-A203-D493B2F92571}" destId="{36D4B184-7501-49E2-8C21-11DEE35051E0}" srcOrd="2" destOrd="0" presId="urn:microsoft.com/office/officeart/2005/8/layout/chevron1"/>
    <dgm:cxn modelId="{F75E7141-E53C-44CF-94B4-AE6521089D56}" type="presParOf" srcId="{8DD34BB1-32F8-4642-A203-D493B2F92571}" destId="{CBAAB4CE-607C-46FE-A220-3B1B07DC42ED}" srcOrd="3" destOrd="0" presId="urn:microsoft.com/office/officeart/2005/8/layout/chevron1"/>
    <dgm:cxn modelId="{A93C1C71-DFCA-44CA-B359-F68232375733}" type="presParOf" srcId="{8DD34BB1-32F8-4642-A203-D493B2F92571}" destId="{8E83E01B-43DA-4117-8D1C-2FA428F71116}" srcOrd="4" destOrd="0" presId="urn:microsoft.com/office/officeart/2005/8/layout/chevron1"/>
    <dgm:cxn modelId="{98DA6738-8F40-48AF-98B6-1E375EE38196}" type="presParOf" srcId="{8DD34BB1-32F8-4642-A203-D493B2F92571}" destId="{CDDF5270-07E3-47CA-ACE1-A288B19081A5}" srcOrd="5" destOrd="0" presId="urn:microsoft.com/office/officeart/2005/8/layout/chevron1"/>
    <dgm:cxn modelId="{961028D6-151E-4494-9BCD-BDF96D7B61FF}" type="presParOf" srcId="{8DD34BB1-32F8-4642-A203-D493B2F92571}" destId="{FE9F6E4A-0D89-4442-B248-3BC3442CE17C}" srcOrd="6" destOrd="0" presId="urn:microsoft.com/office/officeart/2005/8/layout/chevron1"/>
    <dgm:cxn modelId="{494303D7-AA66-4206-BCBF-25100E21C9AD}" type="presParOf" srcId="{8DD34BB1-32F8-4642-A203-D493B2F92571}" destId="{639D5FB9-C91F-4DEF-B462-4CCF77DF65C3}" srcOrd="7" destOrd="0" presId="urn:microsoft.com/office/officeart/2005/8/layout/chevron1"/>
    <dgm:cxn modelId="{0D618AF8-A1D9-4EBF-9AD0-C14550A1F0E7}" type="presParOf" srcId="{8DD34BB1-32F8-4642-A203-D493B2F92571}" destId="{B26576D0-B945-4749-AABB-7ADDAF5AB6E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7C5B4-CA66-4EF6-B42F-FA0138FBB8C8}">
      <dsp:nvSpPr>
        <dsp:cNvPr id="0" name=""/>
        <dsp:cNvSpPr/>
      </dsp:nvSpPr>
      <dsp:spPr>
        <a:xfrm>
          <a:off x="1990" y="750577"/>
          <a:ext cx="1771612" cy="7086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Discover Items</a:t>
          </a:r>
        </a:p>
      </dsp:txBody>
      <dsp:txXfrm>
        <a:off x="356313" y="750577"/>
        <a:ext cx="1062967" cy="708645"/>
      </dsp:txXfrm>
    </dsp:sp>
    <dsp:sp modelId="{36D4B184-7501-49E2-8C21-11DEE35051E0}">
      <dsp:nvSpPr>
        <dsp:cNvPr id="0" name=""/>
        <dsp:cNvSpPr/>
      </dsp:nvSpPr>
      <dsp:spPr>
        <a:xfrm>
          <a:off x="1596442" y="791522"/>
          <a:ext cx="1771612" cy="70864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Choose Lenders</a:t>
          </a:r>
        </a:p>
      </dsp:txBody>
      <dsp:txXfrm>
        <a:off x="1950765" y="791522"/>
        <a:ext cx="1062967" cy="708645"/>
      </dsp:txXfrm>
    </dsp:sp>
    <dsp:sp modelId="{8E83E01B-43DA-4117-8D1C-2FA428F71116}">
      <dsp:nvSpPr>
        <dsp:cNvPr id="0" name=""/>
        <dsp:cNvSpPr/>
      </dsp:nvSpPr>
      <dsp:spPr>
        <a:xfrm>
          <a:off x="3190893" y="750577"/>
          <a:ext cx="1771612" cy="70864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Send Request</a:t>
          </a:r>
        </a:p>
      </dsp:txBody>
      <dsp:txXfrm>
        <a:off x="3545216" y="750577"/>
        <a:ext cx="1062967" cy="708645"/>
      </dsp:txXfrm>
    </dsp:sp>
    <dsp:sp modelId="{FE9F6E4A-0D89-4442-B248-3BC3442CE17C}">
      <dsp:nvSpPr>
        <dsp:cNvPr id="0" name=""/>
        <dsp:cNvSpPr/>
      </dsp:nvSpPr>
      <dsp:spPr>
        <a:xfrm>
          <a:off x="4785345" y="750577"/>
          <a:ext cx="1771612" cy="70864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Receive Item </a:t>
          </a:r>
        </a:p>
      </dsp:txBody>
      <dsp:txXfrm>
        <a:off x="5139668" y="750577"/>
        <a:ext cx="1062967" cy="708645"/>
      </dsp:txXfrm>
    </dsp:sp>
    <dsp:sp modelId="{B26576D0-B945-4749-AABB-7ADDAF5AB6E3}">
      <dsp:nvSpPr>
        <dsp:cNvPr id="0" name=""/>
        <dsp:cNvSpPr/>
      </dsp:nvSpPr>
      <dsp:spPr>
        <a:xfrm>
          <a:off x="6379796" y="750577"/>
          <a:ext cx="1771612" cy="708645"/>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Return Item</a:t>
          </a:r>
        </a:p>
      </dsp:txBody>
      <dsp:txXfrm>
        <a:off x="6734119" y="750577"/>
        <a:ext cx="1062967" cy="7086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0519"/>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50519"/>
          </a:xfrm>
          <a:prstGeom prst="rect">
            <a:avLst/>
          </a:prstGeom>
        </p:spPr>
        <p:txBody>
          <a:bodyPr vert="horz" lIns="93287" tIns="46644" rIns="93287" bIns="46644" rtlCol="0"/>
          <a:lstStyle>
            <a:lvl1pPr algn="r">
              <a:defRPr sz="1200"/>
            </a:lvl1pPr>
          </a:lstStyle>
          <a:p>
            <a:fld id="{1EA7726C-ACAE-124E-B040-09E55DEF4DA0}" type="datetimeFigureOut">
              <a:rPr lang="en-US" smtClean="0"/>
              <a:t>4/14/2026</a:t>
            </a:fld>
            <a:endParaRPr lang="en-US"/>
          </a:p>
        </p:txBody>
      </p:sp>
      <p:sp>
        <p:nvSpPr>
          <p:cNvPr id="4" name="Footer Placeholder 3"/>
          <p:cNvSpPr>
            <a:spLocks noGrp="1"/>
          </p:cNvSpPr>
          <p:nvPr>
            <p:ph type="ftr" sz="quarter" idx="2"/>
          </p:nvPr>
        </p:nvSpPr>
        <p:spPr>
          <a:xfrm>
            <a:off x="0" y="6658665"/>
            <a:ext cx="4028440" cy="350519"/>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5"/>
            <a:ext cx="4028440" cy="350519"/>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4"/>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5266346" y="0"/>
            <a:ext cx="4028440" cy="352144"/>
          </a:xfrm>
          <a:prstGeom prst="rect">
            <a:avLst/>
          </a:prstGeom>
        </p:spPr>
        <p:txBody>
          <a:bodyPr vert="horz" lIns="93287" tIns="46644" rIns="93287" bIns="46644" rtlCol="0"/>
          <a:lstStyle>
            <a:lvl1pPr algn="r">
              <a:defRPr sz="1200"/>
            </a:lvl1pPr>
          </a:lstStyle>
          <a:p>
            <a:fld id="{8C985D12-F4B4-46D0-BB01-88B7B75E3AA1}" type="datetimeFigureOut">
              <a:rPr lang="en-US" smtClean="0"/>
              <a:t>4/14/2026</a:t>
            </a:fld>
            <a:endParaRPr lang="en-US"/>
          </a:p>
        </p:txBody>
      </p:sp>
      <p:sp>
        <p:nvSpPr>
          <p:cNvPr id="4" name="Slide Image Placeholder 3"/>
          <p:cNvSpPr>
            <a:spLocks noGrp="1" noRot="1" noChangeAspect="1"/>
          </p:cNvSpPr>
          <p:nvPr>
            <p:ph type="sldImg" idx="2"/>
          </p:nvPr>
        </p:nvSpPr>
        <p:spPr>
          <a:xfrm>
            <a:off x="2546350" y="877888"/>
            <a:ext cx="4203700" cy="2363787"/>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929640" y="3373759"/>
            <a:ext cx="7437120" cy="2760344"/>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9"/>
            <a:ext cx="4028440" cy="352143"/>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5266346" y="6658259"/>
            <a:ext cx="4028440" cy="352143"/>
          </a:xfrm>
          <a:prstGeom prst="rect">
            <a:avLst/>
          </a:prstGeom>
        </p:spPr>
        <p:txBody>
          <a:bodyPr vert="horz" lIns="93287" tIns="46644" rIns="93287" bIns="46644" rtlCol="0" anchor="b"/>
          <a:lstStyle>
            <a:lvl1pPr algn="r">
              <a:defRPr sz="1200"/>
            </a:lvl1pPr>
          </a:lstStyle>
          <a:p>
            <a:fld id="{5B5CE997-9C20-4AE0-8765-008A93F8CDF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otect-us.mimecast.com/s/jnX7C4x2DzsYE271SO4nlX?domain=streamtext.ne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c.lc/support-regi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lc.org/content/dam/support/worldshare-ill/documentation/WorldShare-ILL-getting-started.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Caption: </a:t>
            </a:r>
            <a:r>
              <a:rPr lang="en-US" sz="1200" u="sng" kern="1200" dirty="0">
                <a:solidFill>
                  <a:schemeClr val="tx1"/>
                </a:solidFill>
                <a:effectLst/>
                <a:latin typeface="+mn-lt"/>
                <a:ea typeface="+mn-ea"/>
                <a:cs typeface="+mn-cs"/>
                <a:hlinkClick r:id="rId3"/>
              </a:rPr>
              <a:t>https://www.streamtext.net/player?event=OCLC</a:t>
            </a:r>
            <a:endParaRPr lang="en-US" sz="1200" u="sng" kern="1200" dirty="0">
              <a:solidFill>
                <a:schemeClr val="tx1"/>
              </a:solidFill>
              <a:effectLst/>
              <a:latin typeface="+mn-lt"/>
              <a:ea typeface="+mn-ea"/>
              <a:cs typeface="+mn-cs"/>
            </a:endParaRPr>
          </a:p>
          <a:p>
            <a:r>
              <a:rPr lang="en-US" baseline="0" dirty="0"/>
              <a:t>Hi everybody, we will start the session in few minutes. Please, click on the check mark on the participant panel if you can hear me well and see the slide I’m sharing with the title of this session. If you have any issues with the audio, please write it on the chat and check your volume first or try to connect with the audio again. The same if you cannot see the slide I’m sharing (copy and paste this sentence to the chat)</a:t>
            </a:r>
          </a:p>
          <a:p>
            <a:r>
              <a:rPr lang="en-US" baseline="0" dirty="0"/>
              <a:t>I’ll open for questions after each segment but feel free to type your questions in the chat as we go and send to all participants/all attendees so everybody can see it. And if for any reason you cannot hear me or see what I’m displaying, please, write it on the chat. The handouts of the session are available if you click on File&gt;Transfer&gt;select the file&gt; download. This session will be recorded, and I’ll send you the link to the recording via email after the session along with the handouts. </a:t>
            </a:r>
          </a:p>
          <a:p>
            <a:r>
              <a:rPr lang="en-US" b="1" u="sng" dirty="0"/>
              <a:t>Start recording</a:t>
            </a:r>
            <a:r>
              <a:rPr lang="en-US" dirty="0"/>
              <a:t>. Hello I'm Lucia Shelton and welcome  to our session: Introduction</a:t>
            </a:r>
            <a:r>
              <a:rPr lang="en-US" baseline="0" dirty="0"/>
              <a:t> to </a:t>
            </a:r>
            <a:r>
              <a:rPr lang="en-US" baseline="0"/>
              <a:t>WorldShare</a:t>
            </a:r>
            <a:r>
              <a:rPr lang="en-US" baseline="0" dirty="0"/>
              <a:t> Interlibrary Loan! </a:t>
            </a:r>
          </a:p>
          <a:p>
            <a:r>
              <a:rPr lang="en-US" b="1" baseline="0" dirty="0"/>
              <a:t>Explain the green check mark, red x mark, smile face (on Participant panel).</a:t>
            </a:r>
          </a:p>
          <a:p>
            <a:endParaRPr lang="en-US" b="1" baseline="0" dirty="0"/>
          </a:p>
          <a:p>
            <a:endParaRPr lang="en-US" baseline="0" dirty="0"/>
          </a:p>
          <a:p>
            <a:r>
              <a:rPr lang="en-US" baseline="0" dirty="0"/>
              <a:t>[CLICK to next slide]</a:t>
            </a:r>
          </a:p>
          <a:p>
            <a:endParaRPr lang="en-US" baseline="0" dirty="0"/>
          </a:p>
          <a:p>
            <a:endParaRPr lang="en-US" baseline="0" dirty="0"/>
          </a:p>
          <a:p>
            <a:endParaRPr lang="en-US" baseline="0" dirty="0"/>
          </a:p>
        </p:txBody>
      </p:sp>
    </p:spTree>
    <p:extLst>
      <p:ext uri="{BB962C8B-B14F-4D97-AF65-F5344CB8AC3E}">
        <p14:creationId xmlns:p14="http://schemas.microsoft.com/office/powerpoint/2010/main" val="546697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a:t>Let’s discuss some preparation tips to help you make most out of the WorldShare ILL service. If your library</a:t>
            </a:r>
            <a:r>
              <a:rPr lang="en-US" baseline="0"/>
              <a:t> is new to WSILL the first thing you want to do is to check if your library information in the service is correct. If it’s not, then you might edit that otherwise you have to contact Customer Support to have that fixed.</a:t>
            </a:r>
            <a:endParaRPr lang="pt-BR"/>
          </a:p>
          <a:p>
            <a:endParaRPr lang="en-US"/>
          </a:p>
        </p:txBody>
      </p:sp>
    </p:spTree>
    <p:extLst>
      <p:ext uri="{BB962C8B-B14F-4D97-AF65-F5344CB8AC3E}">
        <p14:creationId xmlns:p14="http://schemas.microsoft.com/office/powerpoint/2010/main" val="142195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3" fontAlgn="base">
              <a:spcBef>
                <a:spcPct val="30000"/>
              </a:spcBef>
              <a:spcAft>
                <a:spcPct val="0"/>
              </a:spcAft>
              <a:defRPr/>
            </a:pPr>
            <a:r>
              <a:rPr lang="en-US"/>
              <a:t>If your library is a brand new subscriber to ILL with OCLC, remember that once the process for</a:t>
            </a:r>
            <a:r>
              <a:rPr lang="en-US" baseline="0"/>
              <a:t> setting up your subscription is complete, you will receive a welcome email that includes the following:</a:t>
            </a:r>
          </a:p>
          <a:p>
            <a:pPr marL="493069" indent="-493069">
              <a:spcBef>
                <a:spcPts val="647"/>
              </a:spcBef>
              <a:buFont typeface="Arial" pitchFamily="34" charset="0"/>
              <a:buChar char="•"/>
            </a:pPr>
            <a:r>
              <a:rPr lang="en-US"/>
              <a:t>Your library’s custom Web address for WorldShare ILL</a:t>
            </a:r>
          </a:p>
          <a:p>
            <a:pPr marL="493069" indent="-493069">
              <a:spcBef>
                <a:spcPts val="647"/>
              </a:spcBef>
              <a:buFont typeface="Arial" pitchFamily="34" charset="0"/>
              <a:buChar char="•"/>
            </a:pPr>
            <a:r>
              <a:rPr lang="en-US"/>
              <a:t>Your WorldShare ILL User Name (can be changed later)</a:t>
            </a:r>
          </a:p>
          <a:p>
            <a:pPr marL="493069" indent="-493069">
              <a:spcBef>
                <a:spcPts val="647"/>
              </a:spcBef>
              <a:buFont typeface="Arial" pitchFamily="34" charset="0"/>
              <a:buChar char="•"/>
            </a:pPr>
            <a:r>
              <a:rPr lang="en-US"/>
              <a:t>Instructions for setting up your WorldShare ILL Password</a:t>
            </a:r>
          </a:p>
          <a:p>
            <a:pPr marL="493069" indent="-493069">
              <a:spcBef>
                <a:spcPts val="647"/>
              </a:spcBef>
              <a:buFont typeface="Arial" pitchFamily="34" charset="0"/>
              <a:buChar char="•"/>
            </a:pPr>
            <a:r>
              <a:rPr lang="en-US"/>
              <a:t>A 9-digit Authorization Number and Password for Stats</a:t>
            </a:r>
          </a:p>
          <a:p>
            <a:pPr marL="493069" indent="-493069">
              <a:spcBef>
                <a:spcPts val="647"/>
              </a:spcBef>
            </a:pPr>
            <a:endParaRPr lang="en-US"/>
          </a:p>
          <a:p>
            <a:pPr marL="493069" indent="-493069">
              <a:spcBef>
                <a:spcPts val="647"/>
              </a:spcBef>
            </a:pPr>
            <a:r>
              <a:rPr lang="en-US"/>
              <a:t>Once you have this information, you are ready to use WorldShare ILL!</a:t>
            </a:r>
          </a:p>
          <a:p>
            <a:pPr defTabSz="966513" fontAlgn="base">
              <a:spcBef>
                <a:spcPct val="30000"/>
              </a:spcBef>
              <a:spcAft>
                <a:spcPct val="0"/>
              </a:spcAft>
              <a:defRPr/>
            </a:pPr>
            <a:endParaRPr lang="en-US"/>
          </a:p>
          <a:p>
            <a:endParaRPr lang="en-US"/>
          </a:p>
        </p:txBody>
      </p:sp>
    </p:spTree>
    <p:extLst>
      <p:ext uri="{BB962C8B-B14F-4D97-AF65-F5344CB8AC3E}">
        <p14:creationId xmlns:p14="http://schemas.microsoft.com/office/powerpoint/2010/main" val="41014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13" fontAlgn="base">
              <a:spcBef>
                <a:spcPct val="30000"/>
              </a:spcBef>
              <a:spcAft>
                <a:spcPct val="0"/>
              </a:spcAft>
              <a:defRPr/>
            </a:pPr>
            <a:r>
              <a:rPr lang="en-US"/>
              <a:t>Alternatively,</a:t>
            </a:r>
            <a:r>
              <a:rPr lang="en-US" baseline="0"/>
              <a:t> if you are simply a new staff member at a library with an established subscription:</a:t>
            </a:r>
          </a:p>
          <a:p>
            <a:pPr defTabSz="966513" fontAlgn="base">
              <a:spcBef>
                <a:spcPct val="30000"/>
              </a:spcBef>
              <a:spcAft>
                <a:spcPct val="0"/>
              </a:spcAft>
              <a:defRPr/>
            </a:pPr>
            <a:endParaRPr lang="en-US" baseline="0"/>
          </a:p>
          <a:p>
            <a:pPr marL="493069" indent="-493069">
              <a:spcBef>
                <a:spcPts val="647"/>
              </a:spcBef>
              <a:spcAft>
                <a:spcPts val="647"/>
              </a:spcAft>
              <a:buFont typeface="Arial" pitchFamily="34" charset="0"/>
              <a:buChar char="•"/>
            </a:pPr>
            <a:r>
              <a:rPr lang="en-US"/>
              <a:t>Consult with your colleagues; they may be able to give you your institution’s custom Web address. If not, OCLC Customer Support can provide it</a:t>
            </a:r>
          </a:p>
          <a:p>
            <a:pPr marL="493069" indent="-493069">
              <a:spcBef>
                <a:spcPts val="647"/>
              </a:spcBef>
              <a:spcAft>
                <a:spcPts val="647"/>
              </a:spcAft>
              <a:buFont typeface="Arial" pitchFamily="34" charset="0"/>
              <a:buChar char="•"/>
            </a:pPr>
            <a:r>
              <a:rPr lang="en-US"/>
              <a:t>A colleague can create a User Name for you, or you can create one for yourself.</a:t>
            </a:r>
          </a:p>
          <a:p>
            <a:pPr marL="493069" indent="-493069">
              <a:spcBef>
                <a:spcPts val="647"/>
              </a:spcBef>
              <a:spcAft>
                <a:spcPts val="647"/>
              </a:spcAft>
              <a:buFont typeface="Arial" pitchFamily="34" charset="0"/>
              <a:buChar char="•"/>
            </a:pPr>
            <a:r>
              <a:rPr lang="en-US"/>
              <a:t>If a colleague creates a User Name for you, you will still have to create your password</a:t>
            </a:r>
          </a:p>
          <a:p>
            <a:pPr marL="493069" indent="-493069">
              <a:spcBef>
                <a:spcPts val="647"/>
              </a:spcBef>
              <a:spcAft>
                <a:spcPts val="647"/>
              </a:spcAft>
              <a:buFont typeface="Arial" pitchFamily="34" charset="0"/>
              <a:buChar char="•"/>
            </a:pPr>
            <a:r>
              <a:rPr lang="en-US"/>
              <a:t>User Names can always be changed later on</a:t>
            </a:r>
          </a:p>
          <a:p>
            <a:endParaRPr lang="en-US"/>
          </a:p>
          <a:p>
            <a:r>
              <a:rPr lang="en-US" i="1"/>
              <a:t> </a:t>
            </a:r>
            <a:endParaRPr lang="en-US"/>
          </a:p>
          <a:p>
            <a:endParaRPr lang="en-US"/>
          </a:p>
          <a:p>
            <a:endParaRPr lang="en-US"/>
          </a:p>
        </p:txBody>
      </p:sp>
    </p:spTree>
    <p:extLst>
      <p:ext uri="{BB962C8B-B14F-4D97-AF65-F5344CB8AC3E}">
        <p14:creationId xmlns:p14="http://schemas.microsoft.com/office/powerpoint/2010/main" val="373945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a:t>Let’s discuss some preparation tips to help you make most out of the WorldShare ILL service. If your library</a:t>
            </a:r>
            <a:r>
              <a:rPr lang="en-US" baseline="0"/>
              <a:t> is new to WSILL the first thing you want to do is to check if your library information in the service is correct. If it’s not, then you might edit that otherwise you have to contact Customer Support to have that fixed.</a:t>
            </a:r>
            <a:endParaRPr lang="pt-BR"/>
          </a:p>
          <a:p>
            <a:endParaRPr lang="en-US"/>
          </a:p>
        </p:txBody>
      </p:sp>
    </p:spTree>
    <p:extLst>
      <p:ext uri="{BB962C8B-B14F-4D97-AF65-F5344CB8AC3E}">
        <p14:creationId xmlns:p14="http://schemas.microsoft.com/office/powerpoint/2010/main" val="264962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Tree>
    <p:extLst>
      <p:ext uri="{BB962C8B-B14F-4D97-AF65-F5344CB8AC3E}">
        <p14:creationId xmlns:p14="http://schemas.microsoft.com/office/powerpoint/2010/main" val="420045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265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5300" cy="3135313"/>
          </a:xfrm>
          <a:prstGeom prst="rect">
            <a:avLst/>
          </a:prstGeom>
        </p:spPr>
      </p:sp>
      <p:sp>
        <p:nvSpPr>
          <p:cNvPr id="3" name="Notes Placeholder 2"/>
          <p:cNvSpPr>
            <a:spLocks noGrp="1"/>
          </p:cNvSpPr>
          <p:nvPr>
            <p:ph type="body" idx="1"/>
          </p:nvPr>
        </p:nvSpPr>
        <p:spPr>
          <a:xfrm>
            <a:off x="701275" y="4472404"/>
            <a:ext cx="5610192" cy="3659235"/>
          </a:xfrm>
          <a:prstGeom prst="rect">
            <a:avLst/>
          </a:prstGeom>
        </p:spPr>
        <p:txBody>
          <a:bodyPr/>
          <a:lstStyle/>
          <a:p>
            <a:r>
              <a:rPr lang="en-US" sz="1200" kern="1200">
                <a:solidFill>
                  <a:schemeClr val="tx1"/>
                </a:solidFill>
                <a:effectLst/>
                <a:latin typeface="+mn-lt"/>
                <a:ea typeface="+mn-ea"/>
                <a:cs typeface="+mn-cs"/>
              </a:rPr>
              <a:t>If you need additional help, please visit https://help.oclc.org for documentation, training, and contact information for OCLC Support in your region. </a:t>
            </a:r>
            <a:r>
              <a:rPr lang="en-US" sz="1800" u="sng">
                <a:solidFill>
                  <a:srgbClr val="0563C1"/>
                </a:solidFill>
                <a:effectLst/>
                <a:latin typeface="Calibri" panose="020F0502020204030204" pitchFamily="34" charset="0"/>
                <a:ea typeface="Calibri" panose="020F0502020204030204" pitchFamily="34" charset="0"/>
                <a:hlinkClick r:id="rId3"/>
              </a:rPr>
              <a:t>https://oc.lc/support-regions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Thanks for watching.</a:t>
            </a:r>
          </a:p>
        </p:txBody>
      </p:sp>
      <p:sp>
        <p:nvSpPr>
          <p:cNvPr id="4" name="Date Placeholder 3"/>
          <p:cNvSpPr>
            <a:spLocks noGrp="1"/>
          </p:cNvSpPr>
          <p:nvPr>
            <p:ph type="dt" idx="10"/>
          </p:nvPr>
        </p:nvSpPr>
        <p:spPr/>
        <p:txBody>
          <a:bodyPr/>
          <a:lstStyle/>
          <a:p>
            <a:fld id="{10D5EB12-6B38-49FC-8FE4-22B2477AA051}" type="datetime1">
              <a:rPr lang="en-US" smtClean="0"/>
              <a:t>4/14/2026</a:t>
            </a:fld>
            <a:endParaRPr lang="en-US"/>
          </a:p>
        </p:txBody>
      </p:sp>
      <p:sp>
        <p:nvSpPr>
          <p:cNvPr id="5" name="Slide Number Placeholder 4"/>
          <p:cNvSpPr>
            <a:spLocks noGrp="1"/>
          </p:cNvSpPr>
          <p:nvPr>
            <p:ph type="sldNum" sz="quarter" idx="11"/>
          </p:nvPr>
        </p:nvSpPr>
        <p:spPr/>
        <p:txBody>
          <a:bodyPr/>
          <a:lstStyle/>
          <a:p>
            <a:fld id="{5B5CE997-9C20-4AE0-8765-008A93F8CDF2}" type="slidenum">
              <a:rPr lang="en-US" smtClean="0"/>
              <a:t>29</a:t>
            </a:fld>
            <a:endParaRPr lang="en-US"/>
          </a:p>
        </p:txBody>
      </p:sp>
      <p:sp>
        <p:nvSpPr>
          <p:cNvPr id="6" name="Footer Placeholder 5"/>
          <p:cNvSpPr>
            <a:spLocks noGrp="1"/>
          </p:cNvSpPr>
          <p:nvPr>
            <p:ph type="ftr" sz="quarter" idx="12"/>
          </p:nvPr>
        </p:nvSpPr>
        <p:spPr/>
        <p:txBody>
          <a:bodyPr/>
          <a:lstStyle/>
          <a:p>
            <a:r>
              <a:rPr lang="en-US"/>
              <a:t>K. Kie, Member Education</a:t>
            </a:r>
          </a:p>
        </p:txBody>
      </p:sp>
      <p:sp>
        <p:nvSpPr>
          <p:cNvPr id="7" name="Header Placeholder 6"/>
          <p:cNvSpPr>
            <a:spLocks noGrp="1"/>
          </p:cNvSpPr>
          <p:nvPr>
            <p:ph type="hdr" sz="quarter" idx="13"/>
          </p:nvPr>
        </p:nvSpPr>
        <p:spPr/>
        <p:txBody>
          <a:bodyPr/>
          <a:lstStyle/>
          <a:p>
            <a:r>
              <a:rPr lang="en-US"/>
              <a:t>WorldCat Discovery Configuration Part 1</a:t>
            </a:r>
          </a:p>
        </p:txBody>
      </p:sp>
    </p:spTree>
    <p:extLst>
      <p:ext uri="{BB962C8B-B14F-4D97-AF65-F5344CB8AC3E}">
        <p14:creationId xmlns:p14="http://schemas.microsoft.com/office/powerpoint/2010/main" val="127393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attendance and please fill</a:t>
            </a:r>
            <a:r>
              <a:rPr lang="en-US" baseline="0"/>
              <a:t> out the evaluation form that will prompt on your screen as we end this session. The information regarding to this session that will need to enter on the form is on this slide. We value your feedback to help us improve our training materials and training sessions. For any training questions, please, contact us at training@oclc.org. Thanks again!</a:t>
            </a:r>
            <a:endParaRPr lang="en-US"/>
          </a:p>
        </p:txBody>
      </p:sp>
    </p:spTree>
    <p:extLst>
      <p:ext uri="{BB962C8B-B14F-4D97-AF65-F5344CB8AC3E}">
        <p14:creationId xmlns:p14="http://schemas.microsoft.com/office/powerpoint/2010/main" val="293825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how OCLC ILL works</a:t>
            </a:r>
          </a:p>
        </p:txBody>
      </p:sp>
    </p:spTree>
    <p:extLst>
      <p:ext uri="{BB962C8B-B14F-4D97-AF65-F5344CB8AC3E}">
        <p14:creationId xmlns:p14="http://schemas.microsoft.com/office/powerpoint/2010/main" val="21837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218">
              <a:defRPr/>
            </a:pPr>
            <a:r>
              <a:rPr lang="en-US" baseline="0"/>
              <a:t>OCLC is a library cooperative and most of the services, including WSILL, are built around </a:t>
            </a:r>
            <a:r>
              <a:rPr lang="en-US" baseline="0" err="1"/>
              <a:t>WorldCat</a:t>
            </a:r>
            <a:r>
              <a:rPr lang="en-US" baseline="0"/>
              <a:t>. </a:t>
            </a:r>
            <a:r>
              <a:rPr lang="en-US" baseline="0" err="1"/>
              <a:t>WorldCat</a:t>
            </a:r>
            <a:r>
              <a:rPr lang="en-US" baseline="0"/>
              <a:t> is the largest library catalog in the world with a diversity of formats in its content contributed by libraries around the world. And for Interlibrary loan purposes this is very good.</a:t>
            </a:r>
          </a:p>
          <a:p>
            <a:pPr defTabSz="947218">
              <a:defRPr/>
            </a:pPr>
            <a:endParaRPr lang="en-US" baseline="0"/>
          </a:p>
          <a:p>
            <a:endParaRPr lang="en-US"/>
          </a:p>
        </p:txBody>
      </p:sp>
    </p:spTree>
    <p:extLst>
      <p:ext uri="{BB962C8B-B14F-4D97-AF65-F5344CB8AC3E}">
        <p14:creationId xmlns:p14="http://schemas.microsoft.com/office/powerpoint/2010/main" val="71850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218">
              <a:defRPr/>
            </a:pPr>
            <a:r>
              <a:rPr lang="en-US" baseline="0"/>
              <a:t>In the past, when a library would order catalog cards, what OCLC would do is attach a copy of the library’s code or symbol to the master record for an item. That way, not only would </a:t>
            </a:r>
            <a:r>
              <a:rPr lang="en-US" baseline="0" err="1"/>
              <a:t>WorldCat</a:t>
            </a:r>
            <a:r>
              <a:rPr lang="en-US" baseline="0"/>
              <a:t> serve as a source for metadata records, it would also itself be a record of who owned what items.</a:t>
            </a:r>
          </a:p>
          <a:p>
            <a:pPr defTabSz="947218">
              <a:defRPr/>
            </a:pPr>
            <a:endParaRPr lang="en-US" baseline="0"/>
          </a:p>
          <a:p>
            <a:pPr marL="0" marR="0" lvl="0" indent="0" algn="l" defTabSz="947218" rtl="0" eaLnBrk="1" fontAlgn="auto" latinLnBrk="0" hangingPunct="1">
              <a:lnSpc>
                <a:spcPct val="100000"/>
              </a:lnSpc>
              <a:spcBef>
                <a:spcPts val="0"/>
              </a:spcBef>
              <a:spcAft>
                <a:spcPts val="0"/>
              </a:spcAft>
              <a:buClrTx/>
              <a:buSzTx/>
              <a:buFontTx/>
              <a:buNone/>
              <a:tabLst/>
              <a:defRPr/>
            </a:pPr>
            <a:r>
              <a:rPr lang="en-US" baseline="0"/>
              <a:t>[Click]The screenshot on the right is a display of Holdings information for an item, from the </a:t>
            </a:r>
            <a:r>
              <a:rPr lang="en-US" baseline="0" err="1"/>
              <a:t>Connexion</a:t>
            </a:r>
            <a:r>
              <a:rPr lang="en-US" baseline="0"/>
              <a:t> cataloging software OCLC offers to libraries. Those 3-character or 5-character codes are the symbols for each library that owns an item.</a:t>
            </a:r>
          </a:p>
          <a:p>
            <a:pPr defTabSz="947218">
              <a:defRPr/>
            </a:pPr>
            <a:r>
              <a:rPr lang="en-US" baseline="0"/>
              <a:t>As you can imagine, this record of ownership, or Holdings information as it is now known, has since become very valuable for ILL purposes.</a:t>
            </a:r>
          </a:p>
          <a:p>
            <a:pPr defTabSz="947218">
              <a:defRPr/>
            </a:pPr>
            <a:endParaRPr lang="en-US" baseline="0"/>
          </a:p>
          <a:p>
            <a:pPr defTabSz="947218">
              <a:defRPr/>
            </a:pPr>
            <a:endParaRPr lang="en-US" baseline="0"/>
          </a:p>
          <a:p>
            <a:pPr defTabSz="947218">
              <a:defRPr/>
            </a:pPr>
            <a:r>
              <a:rPr lang="en-US" baseline="0"/>
              <a:t>In Oct 2015 OCLC discontinued the catalog card production.</a:t>
            </a:r>
          </a:p>
          <a:p>
            <a:endParaRPr lang="en-US"/>
          </a:p>
        </p:txBody>
      </p:sp>
    </p:spTree>
    <p:extLst>
      <p:ext uri="{BB962C8B-B14F-4D97-AF65-F5344CB8AC3E}">
        <p14:creationId xmlns:p14="http://schemas.microsoft.com/office/powerpoint/2010/main" val="184956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does the service work? To put it simply, when a borrowing library goes</a:t>
            </a:r>
            <a:r>
              <a:rPr lang="en-US" baseline="0"/>
              <a:t> to WorldShare ILL to request an ILL item, these 5 things happen:</a:t>
            </a:r>
          </a:p>
          <a:p>
            <a:endParaRPr lang="en-US" baseline="0"/>
          </a:p>
          <a:p>
            <a:r>
              <a:rPr lang="en-US" baseline="0"/>
              <a:t>[Click] The borrowing library will search </a:t>
            </a:r>
            <a:r>
              <a:rPr lang="en-US" baseline="0" err="1"/>
              <a:t>WorldCat</a:t>
            </a:r>
            <a:r>
              <a:rPr lang="en-US" baseline="0"/>
              <a:t> for an item;</a:t>
            </a:r>
          </a:p>
          <a:p>
            <a:endParaRPr lang="en-US" baseline="0"/>
          </a:p>
          <a:p>
            <a:r>
              <a:rPr lang="en-US" baseline="0"/>
              <a:t>[CLICK]</a:t>
            </a:r>
          </a:p>
          <a:p>
            <a:endParaRPr lang="en-US" baseline="0"/>
          </a:p>
          <a:p>
            <a:r>
              <a:rPr lang="en-US" baseline="0"/>
              <a:t>Choose the lenders they want to request the item from;</a:t>
            </a:r>
          </a:p>
          <a:p>
            <a:endParaRPr lang="en-US" baseline="0"/>
          </a:p>
          <a:p>
            <a:r>
              <a:rPr lang="en-US" baseline="0"/>
              <a:t>[CLICK]</a:t>
            </a:r>
          </a:p>
          <a:p>
            <a:endParaRPr lang="en-US" baseline="0"/>
          </a:p>
          <a:p>
            <a:r>
              <a:rPr lang="en-US" baseline="0"/>
              <a:t>Send the request;</a:t>
            </a:r>
          </a:p>
          <a:p>
            <a:endParaRPr lang="en-US" baseline="0"/>
          </a:p>
          <a:p>
            <a:r>
              <a:rPr lang="en-US" baseline="0"/>
              <a:t>[CLICK]</a:t>
            </a:r>
          </a:p>
          <a:p>
            <a:endParaRPr lang="en-US" baseline="0"/>
          </a:p>
          <a:p>
            <a:r>
              <a:rPr lang="en-US" baseline="0"/>
              <a:t>And then manage the request- mark it as received when it arrives,</a:t>
            </a:r>
          </a:p>
          <a:p>
            <a:endParaRPr lang="en-US" baseline="0"/>
          </a:p>
          <a:p>
            <a:r>
              <a:rPr lang="en-US" baseline="0"/>
              <a:t>[CLICK] </a:t>
            </a:r>
          </a:p>
          <a:p>
            <a:endParaRPr lang="en-US" baseline="0"/>
          </a:p>
          <a:p>
            <a:r>
              <a:rPr lang="en-US" baseline="0"/>
              <a:t>And mark it as returned when their patron is done with the material and the library can then return it to the lender. The electronic system pretty much becomes your tracking system for requests, and you can make all sorts of manual updates to the statuses of requests once they’re in the system.</a:t>
            </a:r>
          </a:p>
          <a:p>
            <a:endParaRPr lang="en-US" baseline="0"/>
          </a:p>
          <a:p>
            <a:endParaRPr lang="en-US" baseline="0"/>
          </a:p>
          <a:p>
            <a:endParaRPr lang="en-US"/>
          </a:p>
          <a:p>
            <a:endParaRPr lang="en-US"/>
          </a:p>
        </p:txBody>
      </p:sp>
    </p:spTree>
    <p:extLst>
      <p:ext uri="{BB962C8B-B14F-4D97-AF65-F5344CB8AC3E}">
        <p14:creationId xmlns:p14="http://schemas.microsoft.com/office/powerpoint/2010/main" val="163759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choose lenders for your request, you can select up to 15 libraries at a time to request from in WorldShare ILL. </a:t>
            </a:r>
          </a:p>
          <a:p>
            <a:endParaRPr lang="en-US"/>
          </a:p>
          <a:p>
            <a:r>
              <a:rPr lang="en-US"/>
              <a:t>The way it works</a:t>
            </a:r>
            <a:r>
              <a:rPr lang="en-US" baseline="0"/>
              <a:t> is that each lender has as default 4 days to respond to the item. And the system can automatically advance the request to the next lender if a lender doesn’t’ respond or says no to a request.</a:t>
            </a:r>
            <a:endParaRPr lang="en-US"/>
          </a:p>
          <a:p>
            <a:endParaRPr lang="en-US"/>
          </a:p>
        </p:txBody>
      </p:sp>
    </p:spTree>
    <p:extLst>
      <p:ext uri="{BB962C8B-B14F-4D97-AF65-F5344CB8AC3E}">
        <p14:creationId xmlns:p14="http://schemas.microsoft.com/office/powerpoint/2010/main" val="32739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36600"/>
            <a:ext cx="6540500" cy="3679825"/>
          </a:xfrm>
        </p:spPr>
      </p:sp>
      <p:sp>
        <p:nvSpPr>
          <p:cNvPr id="3" name="Notes Placeholder 2"/>
          <p:cNvSpPr>
            <a:spLocks noGrp="1"/>
          </p:cNvSpPr>
          <p:nvPr>
            <p:ph type="body" idx="1"/>
          </p:nvPr>
        </p:nvSpPr>
        <p:spPr/>
        <p:txBody>
          <a:bodyPr>
            <a:normAutofit fontScale="92500" lnSpcReduction="20000"/>
          </a:bodyPr>
          <a:lstStyle/>
          <a:p>
            <a:endParaRPr lang="en-US"/>
          </a:p>
          <a:p>
            <a:endParaRPr lang="en-US"/>
          </a:p>
          <a:p>
            <a:endParaRPr lang="en-US"/>
          </a:p>
          <a:p>
            <a:r>
              <a:rPr lang="en-US"/>
              <a:t>The request type determines the workflow of a request through the system.</a:t>
            </a:r>
          </a:p>
          <a:p>
            <a:endParaRPr lang="en-US"/>
          </a:p>
          <a:p>
            <a:pPr defTabSz="932871">
              <a:defRPr/>
            </a:pPr>
            <a:r>
              <a:rPr lang="en-US"/>
              <a:t>[Click]Loan requests are closed by the Lender when the Lender receives the physical material back, such as a book or DVD, etc.</a:t>
            </a:r>
          </a:p>
          <a:p>
            <a:endParaRPr lang="en-US"/>
          </a:p>
          <a:p>
            <a:r>
              <a:rPr lang="en-US"/>
              <a:t>[Click]Copy requests are initiated and completed or closed by the requesting or Borrowing library, because there’s no material to return – it’s an electronic file or a paper copy of a material.</a:t>
            </a:r>
          </a:p>
          <a:p>
            <a:r>
              <a:rPr lang="en-US"/>
              <a:t> </a:t>
            </a:r>
          </a:p>
          <a:p>
            <a:r>
              <a:rPr lang="en-US"/>
              <a:t>This workflow illustrates the importance of having the correct request type (copy or loan) associated with the request.</a:t>
            </a:r>
          </a:p>
          <a:p>
            <a:r>
              <a:rPr lang="en-US"/>
              <a:t>Open this file:</a:t>
            </a:r>
          </a:p>
          <a:p>
            <a:r>
              <a:rPr lang="en-US" b="1">
                <a:hlinkClick r:id="rId3"/>
              </a:rPr>
              <a:t>Getting Started with OCLC WorldShare</a:t>
            </a:r>
            <a:r>
              <a:rPr lang="en-US" b="1" baseline="30000">
                <a:hlinkClick r:id="rId3"/>
              </a:rPr>
              <a:t>®</a:t>
            </a:r>
            <a:r>
              <a:rPr lang="en-US" b="1">
                <a:hlinkClick r:id="rId3"/>
              </a:rPr>
              <a:t> Interlibrary Loan</a:t>
            </a:r>
            <a:r>
              <a:rPr lang="en-US"/>
              <a:t> [PDF]</a:t>
            </a:r>
            <a:br>
              <a:rPr lang="en-US"/>
            </a:br>
            <a:r>
              <a:rPr lang="en-US"/>
              <a:t>Information on getting started with OCLC WorldShare</a:t>
            </a:r>
            <a:r>
              <a:rPr lang="en-US" baseline="30000"/>
              <a:t>®</a:t>
            </a:r>
            <a:r>
              <a:rPr lang="en-US"/>
              <a:t> Interlibrary Loan  (</a:t>
            </a:r>
            <a:r>
              <a:rPr lang="en-US" err="1"/>
              <a:t>pg</a:t>
            </a:r>
            <a:r>
              <a:rPr lang="en-US"/>
              <a:t> 15-17)</a:t>
            </a:r>
          </a:p>
          <a:p>
            <a:endParaRPr lang="en-US"/>
          </a:p>
          <a:p>
            <a:r>
              <a:rPr lang="en-US"/>
              <a:t>This document shows the statuses (categories) and next actions for Borrowers and Lenders. </a:t>
            </a:r>
          </a:p>
          <a:p>
            <a:endParaRPr lang="en-US"/>
          </a:p>
          <a:p>
            <a:r>
              <a:rPr lang="en-US"/>
              <a:t>Any questions? Is it clear the difference between a loan request and a copy request?</a:t>
            </a:r>
          </a:p>
          <a:p>
            <a:endParaRPr lang="en-US"/>
          </a:p>
          <a:p>
            <a:endParaRPr lang="en-US" sz="1900"/>
          </a:p>
        </p:txBody>
      </p:sp>
      <p:sp>
        <p:nvSpPr>
          <p:cNvPr id="4" name="Slide Number Placeholder 3"/>
          <p:cNvSpPr>
            <a:spLocks noGrp="1"/>
          </p:cNvSpPr>
          <p:nvPr>
            <p:ph type="sldNum" sz="quarter" idx="10"/>
          </p:nvPr>
        </p:nvSpPr>
        <p:spPr/>
        <p:txBody>
          <a:bodyPr/>
          <a:lstStyle/>
          <a:p>
            <a:fld id="{32CF4C4C-19F4-4555-84AC-DDCE43DBCD2E}" type="slidenum">
              <a:rPr lang="en-US" smtClean="0"/>
              <a:pPr/>
              <a:t>10</a:t>
            </a:fld>
            <a:endParaRPr lang="en-US"/>
          </a:p>
        </p:txBody>
      </p:sp>
    </p:spTree>
    <p:extLst>
      <p:ext uri="{BB962C8B-B14F-4D97-AF65-F5344CB8AC3E}">
        <p14:creationId xmlns:p14="http://schemas.microsoft.com/office/powerpoint/2010/main" val="223645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IFM automates the billing for these transactions, using OCLC accounts of the two libraries involved in the transaction to track the exchange.</a:t>
            </a:r>
          </a:p>
          <a:p>
            <a:endParaRPr lang="en-US"/>
          </a:p>
          <a:p>
            <a:pPr defTabSz="493069">
              <a:defRPr/>
            </a:pPr>
            <a:r>
              <a:rPr lang="en-US"/>
              <a:t>IFM is used by both Borrowing and Lending libraries in WorldShare ILL. If a fee is charged for an ILL request, money has to change hands between the two libraries involved in the transaction. </a:t>
            </a:r>
          </a:p>
          <a:p>
            <a:pPr defTabSz="493069">
              <a:defRPr/>
            </a:pPr>
            <a:endParaRPr lang="en-US"/>
          </a:p>
          <a:p>
            <a:r>
              <a:rPr lang="en-US"/>
              <a:t>IFM </a:t>
            </a:r>
            <a:r>
              <a:rPr lang="en-US" b="1" i="1" u="sng"/>
              <a:t>credits</a:t>
            </a:r>
            <a:r>
              <a:rPr lang="en-US"/>
              <a:t> the OCLC account of the Lending library and </a:t>
            </a:r>
            <a:r>
              <a:rPr lang="en-US" b="1" i="1" u="sng"/>
              <a:t>debits</a:t>
            </a:r>
            <a:r>
              <a:rPr lang="en-US"/>
              <a:t> the account of the Borrowing library, for the amount to be charged by the Lender filling the request.</a:t>
            </a:r>
          </a:p>
          <a:p>
            <a:endParaRPr lang="en-US"/>
          </a:p>
          <a:p>
            <a:pPr defTabSz="932871">
              <a:defRPr/>
            </a:pPr>
            <a:r>
              <a:rPr lang="en-US" sz="900"/>
              <a:t>This streamline the library workflow because of instead of sending or receiving small payments to  or from several libraries and trying to keep up with everything, the libraries have only to manage their OCLC account and the loan reports. But both the Borrowing and Lending libraries must accept IFM for this option to work.</a:t>
            </a:r>
          </a:p>
          <a:p>
            <a:pPr>
              <a:defRPr/>
            </a:pPr>
            <a:endParaRPr lang="en-US" sz="900"/>
          </a:p>
          <a:p>
            <a:pPr>
              <a:defRPr/>
            </a:pPr>
            <a:endParaRPr lang="en-US" sz="900"/>
          </a:p>
          <a:p>
            <a:pPr>
              <a:defRPr/>
            </a:pPr>
            <a:endParaRPr lang="en-US" sz="900"/>
          </a:p>
          <a:p>
            <a:endParaRPr lang="en-US"/>
          </a:p>
          <a:p>
            <a:endParaRPr lang="en-US"/>
          </a:p>
        </p:txBody>
      </p:sp>
    </p:spTree>
    <p:extLst>
      <p:ext uri="{BB962C8B-B14F-4D97-AF65-F5344CB8AC3E}">
        <p14:creationId xmlns:p14="http://schemas.microsoft.com/office/powerpoint/2010/main" val="250712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a:t>Let’s talk briefly about Article Exchange. </a:t>
            </a:r>
            <a:r>
              <a:rPr lang="en-US"/>
              <a:t>The OCLC Article Exchange document-sharing site provides a single, secure location where lending libraries worldwide can place requested documents and library users can retrieve articles or book chapters obtained for them via interlibrary loan.</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Previewing document does Not count against the times document can be viewed.</a:t>
            </a:r>
          </a:p>
          <a:p>
            <a:endParaRPr lang="en-US"/>
          </a:p>
        </p:txBody>
      </p:sp>
    </p:spTree>
    <p:extLst>
      <p:ext uri="{BB962C8B-B14F-4D97-AF65-F5344CB8AC3E}">
        <p14:creationId xmlns:p14="http://schemas.microsoft.com/office/powerpoint/2010/main" val="3853796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mailto:support@oclc.org" TargetMode="External"/><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mailto:support@oclc.org" TargetMode="External"/><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329876"/>
            <a:ext cx="3582591" cy="569387"/>
          </a:xfrm>
          <a:prstGeom prst="rect">
            <a:avLst/>
          </a:prstGeom>
          <a:solidFill>
            <a:srgbClr val="236192"/>
          </a:solidFill>
          <a:ln>
            <a:noFill/>
          </a:ln>
        </p:spPr>
        <p:txBody>
          <a:bodyPr vert="horz" wrap="squar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Date</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4073" y="478211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no bullets">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0" indent="0">
              <a:buFont typeface="Arial"/>
              <a:buNone/>
              <a:defRPr sz="2400" baseline="0"/>
            </a:lvl1pPr>
          </a:lstStyle>
          <a:p>
            <a:pPr lvl="0"/>
            <a:r>
              <a:rPr lang="en-US"/>
              <a:t>Text placeholder no bullets.</a:t>
            </a:r>
          </a:p>
          <a:p>
            <a:pPr lvl="0"/>
            <a:endParaRPr lang="en-US"/>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537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no tex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4" hasCustomPrompt="1"/>
          </p:nvPr>
        </p:nvSpPr>
        <p:spPr>
          <a:xfrm>
            <a:off x="340787" y="1165225"/>
            <a:ext cx="8439148" cy="3581400"/>
          </a:xfrm>
          <a:prstGeom prst="rect">
            <a:avLst/>
          </a:prstGeom>
        </p:spPr>
        <p:txBody>
          <a:bodyPr/>
          <a:lstStyle>
            <a:lvl1pPr>
              <a:defRPr baseline="0"/>
            </a:lvl1pPr>
          </a:lstStyle>
          <a:p>
            <a:r>
              <a:rPr lang="en-US"/>
              <a:t>Image placeholder</a:t>
            </a:r>
          </a:p>
        </p:txBody>
      </p:sp>
    </p:spTree>
    <p:extLst>
      <p:ext uri="{BB962C8B-B14F-4D97-AF65-F5344CB8AC3E}">
        <p14:creationId xmlns:p14="http://schemas.microsoft.com/office/powerpoint/2010/main" val="1141201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Text /Imag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sp>
        <p:nvSpPr>
          <p:cNvPr id="9" name="TextBox 8"/>
          <p:cNvSpPr txBox="1"/>
          <p:nvPr userDrawn="1"/>
        </p:nvSpPr>
        <p:spPr>
          <a:xfrm>
            <a:off x="8558785" y="4818888"/>
            <a:ext cx="490118" cy="276999"/>
          </a:xfrm>
          <a:prstGeom prst="rect">
            <a:avLst/>
          </a:prstGeom>
          <a:noFill/>
        </p:spPr>
        <p:txBody>
          <a:bodyPr wrap="square" rtlCol="0">
            <a:spAutoFit/>
          </a:bodyPr>
          <a:lstStyle/>
          <a:p>
            <a:fld id="{02FC6367-FD2D-4DDB-9228-C85217525455}" type="slidenum">
              <a:rPr lang="en-US" sz="1200" smtClean="0">
                <a:solidFill>
                  <a:schemeClr val="tx1">
                    <a:lumMod val="95000"/>
                    <a:lumOff val="5000"/>
                  </a:schemeClr>
                </a:solidFill>
              </a:rPr>
              <a:t>‹#›</a:t>
            </a:fld>
            <a:endParaRPr lang="en-US" sz="1200">
              <a:solidFill>
                <a:schemeClr val="tx1">
                  <a:lumMod val="95000"/>
                  <a:lumOff val="5000"/>
                </a:schemeClr>
              </a:solidFill>
            </a:endParaRP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4" hasCustomPrompt="1"/>
          </p:nvPr>
        </p:nvSpPr>
        <p:spPr>
          <a:xfrm>
            <a:off x="4597166" y="1133617"/>
            <a:ext cx="4182767" cy="3581400"/>
          </a:xfrm>
          <a:prstGeom prst="rect">
            <a:avLst/>
          </a:prstGeom>
        </p:spPr>
        <p:txBody>
          <a:bodyPr/>
          <a:lstStyle>
            <a:lvl1pPr>
              <a:defRPr baseline="0"/>
            </a:lvl1pPr>
          </a:lstStyle>
          <a:p>
            <a:r>
              <a:rPr lang="en-US"/>
              <a:t>Image placeholder</a:t>
            </a:r>
          </a:p>
        </p:txBody>
      </p:sp>
      <p:sp>
        <p:nvSpPr>
          <p:cNvPr id="4" name="Text Placeholder 3"/>
          <p:cNvSpPr>
            <a:spLocks noGrp="1"/>
          </p:cNvSpPr>
          <p:nvPr>
            <p:ph type="body" sz="quarter" idx="15" hasCustomPrompt="1"/>
          </p:nvPr>
        </p:nvSpPr>
        <p:spPr>
          <a:xfrm>
            <a:off x="340785" y="1133617"/>
            <a:ext cx="4021489" cy="3581400"/>
          </a:xfrm>
          <a:prstGeom prst="rect">
            <a:avLst/>
          </a:prstGeom>
        </p:spPr>
        <p:txBody>
          <a:bodyPr/>
          <a:lstStyle>
            <a:lvl1pPr>
              <a:defRPr/>
            </a:lvl1pPr>
          </a:lstStyle>
          <a:p>
            <a:pPr lvl="0"/>
            <a:r>
              <a:rPr lang="en-US"/>
              <a:t>Text placeholder</a:t>
            </a:r>
          </a:p>
        </p:txBody>
      </p:sp>
    </p:spTree>
    <p:extLst>
      <p:ext uri="{BB962C8B-B14F-4D97-AF65-F5344CB8AC3E}">
        <p14:creationId xmlns:p14="http://schemas.microsoft.com/office/powerpoint/2010/main" val="215201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Text/Tex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5" hasCustomPrompt="1"/>
          </p:nvPr>
        </p:nvSpPr>
        <p:spPr>
          <a:xfrm>
            <a:off x="340785" y="1133617"/>
            <a:ext cx="4021489" cy="3581400"/>
          </a:xfrm>
          <a:prstGeom prst="rect">
            <a:avLst/>
          </a:prstGeom>
        </p:spPr>
        <p:txBody>
          <a:bodyPr/>
          <a:lstStyle>
            <a:lvl1pPr>
              <a:defRPr/>
            </a:lvl1pPr>
          </a:lstStyle>
          <a:p>
            <a:pPr lvl="0"/>
            <a:r>
              <a:rPr lang="en-US"/>
              <a:t>Text placeholder</a:t>
            </a:r>
          </a:p>
        </p:txBody>
      </p:sp>
      <p:sp>
        <p:nvSpPr>
          <p:cNvPr id="5" name="Text Placeholder 4"/>
          <p:cNvSpPr>
            <a:spLocks noGrp="1"/>
          </p:cNvSpPr>
          <p:nvPr>
            <p:ph type="body" sz="quarter" idx="16" hasCustomPrompt="1"/>
          </p:nvPr>
        </p:nvSpPr>
        <p:spPr>
          <a:xfrm>
            <a:off x="4479925" y="1133475"/>
            <a:ext cx="4300538" cy="3581400"/>
          </a:xfrm>
          <a:prstGeom prst="rect">
            <a:avLst/>
          </a:prstGeom>
        </p:spPr>
        <p:txBody>
          <a:bodyPr/>
          <a:lstStyle>
            <a:lvl1pPr>
              <a:defRPr/>
            </a:lvl1pPr>
          </a:lstStyle>
          <a:p>
            <a:pPr lvl="0"/>
            <a:r>
              <a:rPr lang="en-US"/>
              <a:t>Text placeholder</a:t>
            </a:r>
          </a:p>
        </p:txBody>
      </p:sp>
    </p:spTree>
    <p:extLst>
      <p:ext uri="{BB962C8B-B14F-4D97-AF65-F5344CB8AC3E}">
        <p14:creationId xmlns:p14="http://schemas.microsoft.com/office/powerpoint/2010/main" val="145006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Image/Imag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sp>
        <p:nvSpPr>
          <p:cNvPr id="9" name="TextBox 8"/>
          <p:cNvSpPr txBox="1"/>
          <p:nvPr userDrawn="1"/>
        </p:nvSpPr>
        <p:spPr>
          <a:xfrm>
            <a:off x="8558785" y="4818888"/>
            <a:ext cx="490118" cy="276999"/>
          </a:xfrm>
          <a:prstGeom prst="rect">
            <a:avLst/>
          </a:prstGeom>
          <a:noFill/>
        </p:spPr>
        <p:txBody>
          <a:bodyPr wrap="square" rtlCol="0">
            <a:spAutoFit/>
          </a:bodyPr>
          <a:lstStyle/>
          <a:p>
            <a:fld id="{02FC6367-FD2D-4DDB-9228-C85217525455}" type="slidenum">
              <a:rPr lang="en-US" sz="1200" smtClean="0">
                <a:solidFill>
                  <a:schemeClr val="tx1">
                    <a:lumMod val="95000"/>
                    <a:lumOff val="5000"/>
                  </a:schemeClr>
                </a:solidFill>
              </a:rPr>
              <a:t>‹#›</a:t>
            </a:fld>
            <a:endParaRPr lang="en-US" sz="1200">
              <a:solidFill>
                <a:schemeClr val="tx1">
                  <a:lumMod val="95000"/>
                  <a:lumOff val="5000"/>
                </a:schemeClr>
              </a:solidFill>
            </a:endParaRP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4" hasCustomPrompt="1"/>
          </p:nvPr>
        </p:nvSpPr>
        <p:spPr>
          <a:xfrm>
            <a:off x="340786" y="1112186"/>
            <a:ext cx="4154487" cy="3557587"/>
          </a:xfrm>
          <a:prstGeom prst="rect">
            <a:avLst/>
          </a:prstGeom>
        </p:spPr>
        <p:txBody>
          <a:bodyPr/>
          <a:lstStyle>
            <a:lvl1pPr>
              <a:defRPr baseline="0"/>
            </a:lvl1pPr>
          </a:lstStyle>
          <a:p>
            <a:r>
              <a:rPr lang="en-US"/>
              <a:t>Image placeholder</a:t>
            </a:r>
          </a:p>
        </p:txBody>
      </p:sp>
      <p:sp>
        <p:nvSpPr>
          <p:cNvPr id="8" name="Picture Placeholder 7"/>
          <p:cNvSpPr>
            <a:spLocks noGrp="1"/>
          </p:cNvSpPr>
          <p:nvPr>
            <p:ph type="pic" sz="quarter" idx="15" hasCustomPrompt="1"/>
          </p:nvPr>
        </p:nvSpPr>
        <p:spPr>
          <a:xfrm>
            <a:off x="4588934" y="1112186"/>
            <a:ext cx="4191000" cy="3557587"/>
          </a:xfrm>
          <a:prstGeom prst="rect">
            <a:avLst/>
          </a:prstGeom>
        </p:spPr>
        <p:txBody>
          <a:bodyPr/>
          <a:lstStyle>
            <a:lvl1pPr>
              <a:defRPr/>
            </a:lvl1pPr>
          </a:lstStyle>
          <a:p>
            <a:r>
              <a:rPr lang="en-US"/>
              <a:t>Image placeholder</a:t>
            </a:r>
          </a:p>
        </p:txBody>
      </p:sp>
    </p:spTree>
    <p:extLst>
      <p:ext uri="{BB962C8B-B14F-4D97-AF65-F5344CB8AC3E}">
        <p14:creationId xmlns:p14="http://schemas.microsoft.com/office/powerpoint/2010/main" val="1064889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slide #">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bottom bor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8558785" y="4818888"/>
            <a:ext cx="490118" cy="276999"/>
          </a:xfrm>
          <a:prstGeom prst="rect">
            <a:avLst/>
          </a:prstGeom>
          <a:noFill/>
        </p:spPr>
        <p:txBody>
          <a:bodyPr wrap="square" rtlCol="0">
            <a:spAutoFit/>
          </a:bodyPr>
          <a:lstStyle/>
          <a:p>
            <a:fld id="{02FC6367-FD2D-4DDB-9228-C85217525455}"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034598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no edit)">
    <p:spTree>
      <p:nvGrpSpPr>
        <p:cNvPr id="1" name=""/>
        <p:cNvGrpSpPr/>
        <p:nvPr/>
      </p:nvGrpSpPr>
      <p:grpSpPr>
        <a:xfrm>
          <a:off x="0" y="0"/>
          <a:ext cx="0" cy="0"/>
          <a:chOff x="0" y="0"/>
          <a:chExt cx="0" cy="0"/>
        </a:xfrm>
      </p:grpSpPr>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pic>
        <p:nvPicPr>
          <p:cNvPr id="12"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userDrawn="1"/>
        </p:nvPicPr>
        <p:blipFill>
          <a:blip r:embed="rId3"/>
          <a:srcRect/>
          <a:stretch>
            <a:fillRect/>
          </a:stretch>
        </p:blipFill>
        <p:spPr bwMode="auto">
          <a:xfrm>
            <a:off x="5599269" y="964314"/>
            <a:ext cx="3052694" cy="176157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 name="Picture 0" descr="oclc-support.png"/>
          <p:cNvPicPr>
            <a:picLocks noChangeAspect="1" noChangeArrowheads="1"/>
          </p:cNvPicPr>
          <p:nvPr userDrawn="1"/>
        </p:nvPicPr>
        <p:blipFill>
          <a:blip r:embed="rId4"/>
          <a:srcRect/>
          <a:stretch>
            <a:fillRect/>
          </a:stretch>
        </p:blipFill>
        <p:spPr bwMode="auto">
          <a:xfrm>
            <a:off x="240428" y="2039163"/>
            <a:ext cx="4815657" cy="1552634"/>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 name="TextBox 1"/>
          <p:cNvSpPr txBox="1"/>
          <p:nvPr userDrawn="1"/>
        </p:nvSpPr>
        <p:spPr>
          <a:xfrm>
            <a:off x="2707971" y="222851"/>
            <a:ext cx="3750733" cy="584775"/>
          </a:xfrm>
          <a:prstGeom prst="rect">
            <a:avLst/>
          </a:prstGeom>
          <a:noFill/>
        </p:spPr>
        <p:txBody>
          <a:bodyPr wrap="square" rtlCol="0">
            <a:spAutoFit/>
          </a:bodyPr>
          <a:lstStyle/>
          <a:p>
            <a:pPr algn="ctr"/>
            <a:r>
              <a:rPr lang="en-US" sz="3200">
                <a:solidFill>
                  <a:schemeClr val="accent2"/>
                </a:solidFill>
              </a:rPr>
              <a:t>Questions?</a:t>
            </a:r>
          </a:p>
        </p:txBody>
      </p:sp>
      <p:sp>
        <p:nvSpPr>
          <p:cNvPr id="3" name="TextBox 2"/>
          <p:cNvSpPr txBox="1"/>
          <p:nvPr userDrawn="1"/>
        </p:nvSpPr>
        <p:spPr>
          <a:xfrm>
            <a:off x="240428" y="964314"/>
            <a:ext cx="3887788" cy="369332"/>
          </a:xfrm>
          <a:prstGeom prst="rect">
            <a:avLst/>
          </a:prstGeom>
          <a:noFill/>
        </p:spPr>
        <p:txBody>
          <a:bodyPr wrap="square" rtlCol="0">
            <a:spAutoFit/>
          </a:bodyPr>
          <a:lstStyle/>
          <a:p>
            <a:r>
              <a:rPr lang="en-US"/>
              <a:t>OCLC</a:t>
            </a:r>
            <a:r>
              <a:rPr lang="en-US" baseline="0"/>
              <a:t> Support</a:t>
            </a:r>
            <a:endParaRPr lang="en-US"/>
          </a:p>
        </p:txBody>
      </p:sp>
      <p:sp>
        <p:nvSpPr>
          <p:cNvPr id="4" name="TextBox 3"/>
          <p:cNvSpPr txBox="1"/>
          <p:nvPr userDrawn="1"/>
        </p:nvSpPr>
        <p:spPr>
          <a:xfrm>
            <a:off x="240428" y="1355717"/>
            <a:ext cx="2184400" cy="369332"/>
          </a:xfrm>
          <a:prstGeom prst="rect">
            <a:avLst/>
          </a:prstGeom>
          <a:noFill/>
        </p:spPr>
        <p:txBody>
          <a:bodyPr wrap="square" rtlCol="0">
            <a:spAutoFit/>
          </a:bodyPr>
          <a:lstStyle/>
          <a:p>
            <a:r>
              <a:rPr lang="en-US"/>
              <a:t>http://oc.lc/support</a:t>
            </a:r>
          </a:p>
        </p:txBody>
      </p:sp>
      <p:sp>
        <p:nvSpPr>
          <p:cNvPr id="5" name="TextBox 4"/>
          <p:cNvSpPr txBox="1"/>
          <p:nvPr userDrawn="1"/>
        </p:nvSpPr>
        <p:spPr>
          <a:xfrm>
            <a:off x="5401734" y="2882574"/>
            <a:ext cx="344776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Include Request ID with problem reports.</a:t>
            </a:r>
          </a:p>
          <a:p>
            <a:endParaRPr lang="en-US"/>
          </a:p>
        </p:txBody>
      </p:sp>
    </p:spTree>
    <p:extLst>
      <p:ext uri="{BB962C8B-B14F-4D97-AF65-F5344CB8AC3E}">
        <p14:creationId xmlns:p14="http://schemas.microsoft.com/office/powerpoint/2010/main" val="214148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Editable)">
    <p:spTree>
      <p:nvGrpSpPr>
        <p:cNvPr id="1" name=""/>
        <p:cNvGrpSpPr/>
        <p:nvPr/>
      </p:nvGrpSpPr>
      <p:grpSpPr>
        <a:xfrm>
          <a:off x="0" y="0"/>
          <a:ext cx="0" cy="0"/>
          <a:chOff x="0" y="0"/>
          <a:chExt cx="0" cy="0"/>
        </a:xfrm>
      </p:grpSpPr>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pic>
        <p:nvPicPr>
          <p:cNvPr id="12"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userDrawn="1"/>
        </p:nvSpPr>
        <p:spPr>
          <a:xfrm>
            <a:off x="2707971" y="222851"/>
            <a:ext cx="3750733" cy="584775"/>
          </a:xfrm>
          <a:prstGeom prst="rect">
            <a:avLst/>
          </a:prstGeom>
          <a:noFill/>
        </p:spPr>
        <p:txBody>
          <a:bodyPr wrap="square" rtlCol="0">
            <a:spAutoFit/>
          </a:bodyPr>
          <a:lstStyle/>
          <a:p>
            <a:pPr algn="ctr"/>
            <a:r>
              <a:rPr lang="en-US" sz="3200">
                <a:solidFill>
                  <a:schemeClr val="accent2"/>
                </a:solidFill>
              </a:rPr>
              <a:t>Questions?</a:t>
            </a:r>
          </a:p>
        </p:txBody>
      </p:sp>
      <p:sp>
        <p:nvSpPr>
          <p:cNvPr id="11" name="Text Placeholder 10"/>
          <p:cNvSpPr>
            <a:spLocks noGrp="1"/>
          </p:cNvSpPr>
          <p:nvPr>
            <p:ph type="body" sz="quarter" idx="10" hasCustomPrompt="1"/>
          </p:nvPr>
        </p:nvSpPr>
        <p:spPr>
          <a:xfrm>
            <a:off x="240428" y="944647"/>
            <a:ext cx="2805112" cy="85248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lvl1pPr>
          </a:lstStyle>
          <a:p>
            <a:pPr lvl="0"/>
            <a:r>
              <a:rPr lang="en-US" sz="1800"/>
              <a:t>OCLC Support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http://oc.lc/support</a:t>
            </a:r>
          </a:p>
          <a:p>
            <a:pPr lvl="0"/>
            <a:endParaRPr lang="en-US"/>
          </a:p>
        </p:txBody>
      </p:sp>
      <p:sp>
        <p:nvSpPr>
          <p:cNvPr id="15" name="Picture Placeholder 14"/>
          <p:cNvSpPr>
            <a:spLocks noGrp="1"/>
          </p:cNvSpPr>
          <p:nvPr>
            <p:ph type="pic" sz="quarter" idx="11" hasCustomPrompt="1"/>
          </p:nvPr>
        </p:nvSpPr>
        <p:spPr>
          <a:xfrm>
            <a:off x="240428" y="2122868"/>
            <a:ext cx="4497388" cy="1927225"/>
          </a:xfrm>
          <a:prstGeom prst="rect">
            <a:avLst/>
          </a:prstGeom>
        </p:spPr>
        <p:txBody>
          <a:bodyPr/>
          <a:lstStyle>
            <a:lvl1pPr>
              <a:defRPr/>
            </a:lvl1pPr>
          </a:lstStyle>
          <a:p>
            <a:r>
              <a:rPr lang="en-US"/>
              <a:t>Image Placeholder</a:t>
            </a:r>
          </a:p>
        </p:txBody>
      </p:sp>
      <p:sp>
        <p:nvSpPr>
          <p:cNvPr id="18" name="Picture Placeholder 17"/>
          <p:cNvSpPr>
            <a:spLocks noGrp="1"/>
          </p:cNvSpPr>
          <p:nvPr>
            <p:ph type="pic" sz="quarter" idx="12" hasCustomPrompt="1"/>
          </p:nvPr>
        </p:nvSpPr>
        <p:spPr>
          <a:xfrm>
            <a:off x="5841430" y="826337"/>
            <a:ext cx="2733675" cy="2493963"/>
          </a:xfrm>
          <a:prstGeom prst="rect">
            <a:avLst/>
          </a:prstGeom>
        </p:spPr>
        <p:txBody>
          <a:bodyPr/>
          <a:lstStyle>
            <a:lvl1pPr>
              <a:defRPr/>
            </a:lvl1pPr>
          </a:lstStyle>
          <a:p>
            <a:r>
              <a:rPr lang="en-US"/>
              <a:t>Image Placeholder</a:t>
            </a:r>
          </a:p>
        </p:txBody>
      </p:sp>
      <p:sp>
        <p:nvSpPr>
          <p:cNvPr id="20" name="Text Placeholder 19"/>
          <p:cNvSpPr>
            <a:spLocks noGrp="1"/>
          </p:cNvSpPr>
          <p:nvPr>
            <p:ph type="body" sz="quarter" idx="13" hasCustomPrompt="1"/>
          </p:nvPr>
        </p:nvSpPr>
        <p:spPr>
          <a:xfrm>
            <a:off x="5432425" y="3570668"/>
            <a:ext cx="3551238" cy="4794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600"/>
            </a:lvl1pPr>
            <a:lvl2pPr>
              <a:defRPr sz="1600"/>
            </a:lvl2pPr>
            <a:lvl3pPr>
              <a:defRPr sz="1600"/>
            </a:lvl3pPr>
            <a:lvl4pPr>
              <a:defRPr sz="1600"/>
            </a:lvl4pPr>
            <a:lvl5pPr>
              <a:defRPr sz="1600"/>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Include Request ID with problem reports.</a:t>
            </a:r>
          </a:p>
        </p:txBody>
      </p:sp>
    </p:spTree>
    <p:extLst>
      <p:ext uri="{BB962C8B-B14F-4D97-AF65-F5344CB8AC3E}">
        <p14:creationId xmlns:p14="http://schemas.microsoft.com/office/powerpoint/2010/main" val="4051679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image edit only)">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8558785" y="4818888"/>
            <a:ext cx="490118" cy="276999"/>
          </a:xfrm>
          <a:prstGeom prst="rect">
            <a:avLst/>
          </a:prstGeom>
          <a:noFill/>
        </p:spPr>
        <p:txBody>
          <a:bodyPr wrap="square" rtlCol="0">
            <a:spAutoFit/>
          </a:bodyPr>
          <a:lstStyle/>
          <a:p>
            <a:fld id="{02FC6367-FD2D-4DDB-9228-C85217525455}" type="slidenum">
              <a:rPr lang="en-US" sz="1200" smtClean="0">
                <a:solidFill>
                  <a:schemeClr val="bg1"/>
                </a:solidFill>
              </a:rPr>
              <a:t>‹#›</a:t>
            </a:fld>
            <a:endParaRPr lang="en-US" sz="1200">
              <a:solidFill>
                <a:schemeClr val="bg1"/>
              </a:solidFill>
            </a:endParaRPr>
          </a:p>
        </p:txBody>
      </p:sp>
      <p:sp>
        <p:nvSpPr>
          <p:cNvPr id="2" name="TextBox 1"/>
          <p:cNvSpPr txBox="1"/>
          <p:nvPr userDrawn="1"/>
        </p:nvSpPr>
        <p:spPr>
          <a:xfrm>
            <a:off x="3270250" y="292387"/>
            <a:ext cx="2267921" cy="584775"/>
          </a:xfrm>
          <a:prstGeom prst="rect">
            <a:avLst/>
          </a:prstGeom>
          <a:noFill/>
        </p:spPr>
        <p:txBody>
          <a:bodyPr wrap="square" rtlCol="0">
            <a:spAutoFit/>
          </a:bodyPr>
          <a:lstStyle/>
          <a:p>
            <a:r>
              <a:rPr lang="en-US" sz="3200">
                <a:solidFill>
                  <a:schemeClr val="accent2"/>
                </a:solidFill>
              </a:rPr>
              <a:t>Thank you!</a:t>
            </a:r>
          </a:p>
        </p:txBody>
      </p:sp>
      <p:sp>
        <p:nvSpPr>
          <p:cNvPr id="3" name="TextBox 2"/>
          <p:cNvSpPr txBox="1"/>
          <p:nvPr userDrawn="1"/>
        </p:nvSpPr>
        <p:spPr>
          <a:xfrm>
            <a:off x="660400" y="1312333"/>
            <a:ext cx="2609850" cy="646331"/>
          </a:xfrm>
          <a:prstGeom prst="rect">
            <a:avLst/>
          </a:prstGeom>
          <a:noFill/>
        </p:spPr>
        <p:txBody>
          <a:bodyPr wrap="square" rtlCol="0">
            <a:spAutoFit/>
          </a:bodyPr>
          <a:lstStyle/>
          <a:p>
            <a:r>
              <a:rPr lang="en-US">
                <a:solidFill>
                  <a:schemeClr val="tx1"/>
                </a:solidFill>
              </a:rPr>
              <a:t>Contact Training:</a:t>
            </a:r>
          </a:p>
          <a:p>
            <a:r>
              <a:rPr lang="en-US"/>
              <a:t>training@oclc.org</a:t>
            </a:r>
          </a:p>
        </p:txBody>
      </p:sp>
      <p:sp>
        <p:nvSpPr>
          <p:cNvPr id="4" name="TextBox 3"/>
          <p:cNvSpPr txBox="1"/>
          <p:nvPr userDrawn="1"/>
        </p:nvSpPr>
        <p:spPr>
          <a:xfrm>
            <a:off x="660400" y="2472267"/>
            <a:ext cx="3814903" cy="646331"/>
          </a:xfrm>
          <a:prstGeom prst="rect">
            <a:avLst/>
          </a:prstGeom>
          <a:noFill/>
        </p:spPr>
        <p:txBody>
          <a:bodyPr wrap="square" rtlCol="0">
            <a:spAutoFit/>
          </a:bodyPr>
          <a:lstStyle/>
          <a:p>
            <a:r>
              <a:rPr lang="en-US"/>
              <a:t>Contact Support:</a:t>
            </a:r>
          </a:p>
          <a:p>
            <a:r>
              <a:rPr lang="en-US" u="none">
                <a:hlinkClick r:id="rId3"/>
              </a:rPr>
              <a:t>support@oclc.org</a:t>
            </a:r>
            <a:r>
              <a:rPr lang="en-US" u="none"/>
              <a:t>	/ </a:t>
            </a:r>
            <a:r>
              <a:rPr lang="en-US"/>
              <a:t>800.848.5800</a:t>
            </a:r>
          </a:p>
        </p:txBody>
      </p:sp>
      <p:sp>
        <p:nvSpPr>
          <p:cNvPr id="8" name="Picture Placeholder 7"/>
          <p:cNvSpPr>
            <a:spLocks noGrp="1"/>
          </p:cNvSpPr>
          <p:nvPr>
            <p:ph type="pic" sz="quarter" idx="10" hasCustomPrompt="1"/>
          </p:nvPr>
        </p:nvSpPr>
        <p:spPr>
          <a:xfrm>
            <a:off x="4893248" y="1158664"/>
            <a:ext cx="3793551" cy="3235535"/>
          </a:xfrm>
          <a:prstGeom prst="rect">
            <a:avLst/>
          </a:prstGeom>
        </p:spPr>
        <p:txBody>
          <a:bodyPr/>
          <a:lstStyle>
            <a:lvl1pPr marL="0" indent="0">
              <a:buNone/>
              <a:defRPr/>
            </a:lvl1pPr>
          </a:lstStyle>
          <a:p>
            <a:r>
              <a:rPr lang="en-US"/>
              <a:t>Image placeholder</a:t>
            </a:r>
          </a:p>
          <a:p>
            <a:endParaRPr lang="en-US"/>
          </a:p>
        </p:txBody>
      </p:sp>
    </p:spTree>
    <p:extLst>
      <p:ext uri="{BB962C8B-B14F-4D97-AF65-F5344CB8AC3E}">
        <p14:creationId xmlns:p14="http://schemas.microsoft.com/office/powerpoint/2010/main" val="65058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rot="16200000">
            <a:off x="477190" y="4693591"/>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a:solidFill>
                  <a:schemeClr val="bg1"/>
                </a:solidFill>
              </a:rPr>
              <a:t>SM</a:t>
            </a:r>
          </a:p>
        </p:txBody>
      </p:sp>
      <p:sp>
        <p:nvSpPr>
          <p:cNvPr id="11" name="Rectangle 10"/>
          <p:cNvSpPr/>
          <p:nvPr userDrawn="1"/>
        </p:nvSpPr>
        <p:spPr>
          <a:xfrm>
            <a:off x="-1" y="4535779"/>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6257547"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a:t>Place Title Here</a:t>
            </a:r>
          </a:p>
        </p:txBody>
      </p:sp>
      <p:sp>
        <p:nvSpPr>
          <p:cNvPr id="13" name="Text Placeholder 20"/>
          <p:cNvSpPr>
            <a:spLocks noGrp="1"/>
          </p:cNvSpPr>
          <p:nvPr>
            <p:ph type="body" sz="quarter" idx="11" hasCustomPrompt="1"/>
          </p:nvPr>
        </p:nvSpPr>
        <p:spPr>
          <a:xfrm>
            <a:off x="698250" y="2397542"/>
            <a:ext cx="6291135" cy="304289"/>
          </a:xfrm>
          <a:prstGeom prst="rect">
            <a:avLst/>
          </a:prstGeom>
        </p:spPr>
        <p:txBody>
          <a:bodyPr vert="horz">
            <a:normAutofit/>
          </a:bodyPr>
          <a:lstStyle>
            <a:lvl1pPr marL="0" indent="0">
              <a:buNone/>
              <a:defRPr sz="1800" b="1" baseline="0">
                <a:solidFill>
                  <a:srgbClr val="000000"/>
                </a:solidFill>
              </a:defRPr>
            </a:lvl1pPr>
          </a:lstStyle>
          <a:p>
            <a:pPr lvl="0"/>
            <a:r>
              <a:rPr lang="en-US"/>
              <a:t>In case of multiple speakers/topics, use this slide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Date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1" y="4535778"/>
            <a:ext cx="8216894" cy="607721"/>
          </a:xfrm>
          <a:prstGeom prst="rect">
            <a:avLst/>
          </a:prstGeom>
        </p:spPr>
      </p:pic>
    </p:spTree>
    <p:extLst>
      <p:ext uri="{BB962C8B-B14F-4D97-AF65-F5344CB8AC3E}">
        <p14:creationId xmlns:p14="http://schemas.microsoft.com/office/powerpoint/2010/main" val="162194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Editable)">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8558785" y="4818888"/>
            <a:ext cx="490118" cy="276999"/>
          </a:xfrm>
          <a:prstGeom prst="rect">
            <a:avLst/>
          </a:prstGeom>
          <a:noFill/>
        </p:spPr>
        <p:txBody>
          <a:bodyPr wrap="square" rtlCol="0">
            <a:spAutoFit/>
          </a:bodyPr>
          <a:lstStyle/>
          <a:p>
            <a:fld id="{02FC6367-FD2D-4DDB-9228-C85217525455}" type="slidenum">
              <a:rPr lang="en-US" sz="1200" smtClean="0">
                <a:solidFill>
                  <a:schemeClr val="bg1"/>
                </a:solidFill>
              </a:rPr>
              <a:t>‹#›</a:t>
            </a:fld>
            <a:endParaRPr lang="en-US" sz="1200">
              <a:solidFill>
                <a:schemeClr val="bg1"/>
              </a:solidFill>
            </a:endParaRPr>
          </a:p>
        </p:txBody>
      </p:sp>
      <p:sp>
        <p:nvSpPr>
          <p:cNvPr id="2" name="TextBox 1"/>
          <p:cNvSpPr txBox="1"/>
          <p:nvPr userDrawn="1"/>
        </p:nvSpPr>
        <p:spPr>
          <a:xfrm>
            <a:off x="3270250" y="292387"/>
            <a:ext cx="2267921" cy="584775"/>
          </a:xfrm>
          <a:prstGeom prst="rect">
            <a:avLst/>
          </a:prstGeom>
          <a:noFill/>
        </p:spPr>
        <p:txBody>
          <a:bodyPr wrap="square" rtlCol="0">
            <a:spAutoFit/>
          </a:bodyPr>
          <a:lstStyle/>
          <a:p>
            <a:r>
              <a:rPr lang="en-US" sz="3200">
                <a:solidFill>
                  <a:schemeClr val="accent2"/>
                </a:solidFill>
              </a:rPr>
              <a:t>Thank you!</a:t>
            </a:r>
          </a:p>
        </p:txBody>
      </p:sp>
      <p:sp>
        <p:nvSpPr>
          <p:cNvPr id="8" name="Picture Placeholder 7"/>
          <p:cNvSpPr>
            <a:spLocks noGrp="1"/>
          </p:cNvSpPr>
          <p:nvPr>
            <p:ph type="pic" sz="quarter" idx="10" hasCustomPrompt="1"/>
          </p:nvPr>
        </p:nvSpPr>
        <p:spPr>
          <a:xfrm>
            <a:off x="4893248" y="976313"/>
            <a:ext cx="3793551" cy="3235535"/>
          </a:xfrm>
          <a:prstGeom prst="rect">
            <a:avLst/>
          </a:prstGeom>
        </p:spPr>
        <p:txBody>
          <a:bodyPr/>
          <a:lstStyle>
            <a:lvl1pPr marL="0" indent="0">
              <a:buNone/>
              <a:defRPr/>
            </a:lvl1pPr>
          </a:lstStyle>
          <a:p>
            <a:r>
              <a:rPr lang="en-US"/>
              <a:t>Image placeholder</a:t>
            </a:r>
          </a:p>
          <a:p>
            <a:endParaRPr lang="en-US"/>
          </a:p>
        </p:txBody>
      </p:sp>
      <p:sp>
        <p:nvSpPr>
          <p:cNvPr id="9" name="Text Placeholder 8"/>
          <p:cNvSpPr>
            <a:spLocks noGrp="1"/>
          </p:cNvSpPr>
          <p:nvPr>
            <p:ph type="body" sz="quarter" idx="11" hasCustomPrompt="1"/>
          </p:nvPr>
        </p:nvSpPr>
        <p:spPr>
          <a:xfrm>
            <a:off x="438150" y="976313"/>
            <a:ext cx="2705100" cy="1163637"/>
          </a:xfrm>
          <a:prstGeom prst="rect">
            <a:avLst/>
          </a:prstGeom>
        </p:spPr>
        <p:txBody>
          <a:bodyPr/>
          <a:lstStyle>
            <a:lvl1pPr>
              <a:defRPr sz="2000"/>
            </a:lvl1pPr>
            <a:lvl2pPr>
              <a:defRPr sz="2000"/>
            </a:lvl2pPr>
            <a:lvl3pPr>
              <a:defRPr sz="2000"/>
            </a:lvl3pPr>
            <a:lvl4pPr>
              <a:defRPr sz="2000"/>
            </a:lvl4pPr>
            <a:lvl5pPr>
              <a:defRPr sz="2000"/>
            </a:lvl5pPr>
          </a:lstStyle>
          <a:p>
            <a:r>
              <a:rPr lang="en-US">
                <a:solidFill>
                  <a:schemeClr val="tx1"/>
                </a:solidFill>
              </a:rPr>
              <a:t>Contact Training:</a:t>
            </a:r>
          </a:p>
          <a:p>
            <a:r>
              <a:rPr lang="en-US"/>
              <a:t>training@oclc.org</a:t>
            </a:r>
          </a:p>
        </p:txBody>
      </p:sp>
      <p:sp>
        <p:nvSpPr>
          <p:cNvPr id="11" name="Text Placeholder 10"/>
          <p:cNvSpPr>
            <a:spLocks noGrp="1"/>
          </p:cNvSpPr>
          <p:nvPr>
            <p:ph type="body" sz="quarter" idx="12" hasCustomPrompt="1"/>
          </p:nvPr>
        </p:nvSpPr>
        <p:spPr>
          <a:xfrm>
            <a:off x="106532" y="2547938"/>
            <a:ext cx="4563122" cy="1304971"/>
          </a:xfrm>
          <a:prstGeom prst="rect">
            <a:avLst/>
          </a:prstGeom>
        </p:spPr>
        <p:txBody>
          <a:bodyPr/>
          <a:lstStyle>
            <a:lvl1pPr>
              <a:defRPr sz="1800" baseline="0"/>
            </a:lvl1pPr>
            <a:lvl2pPr>
              <a:defRPr sz="2000"/>
            </a:lvl2pPr>
            <a:lvl3pPr>
              <a:defRPr sz="2000"/>
            </a:lvl3pPr>
            <a:lvl4pPr>
              <a:defRPr sz="2000"/>
            </a:lvl4pPr>
            <a:lvl5pPr>
              <a:defRPr sz="2000"/>
            </a:lvl5pPr>
          </a:lstStyle>
          <a:p>
            <a:r>
              <a:rPr lang="en-US"/>
              <a:t>Contact Support:</a:t>
            </a:r>
          </a:p>
          <a:p>
            <a:r>
              <a:rPr lang="en-US" u="none">
                <a:hlinkClick r:id="rId3"/>
              </a:rPr>
              <a:t>support@oclc.org</a:t>
            </a:r>
            <a:r>
              <a:rPr lang="en-US" u="none"/>
              <a:t>  / </a:t>
            </a:r>
            <a:r>
              <a:rPr lang="en-US"/>
              <a:t>800.848.5800</a:t>
            </a:r>
          </a:p>
        </p:txBody>
      </p:sp>
    </p:spTree>
    <p:extLst>
      <p:ext uri="{BB962C8B-B14F-4D97-AF65-F5344CB8AC3E}">
        <p14:creationId xmlns:p14="http://schemas.microsoft.com/office/powerpoint/2010/main" val="29227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641358"/>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FFFFFF"/>
                </a:solidFill>
              </a:endParaRPr>
            </a:p>
          </p:txBody>
        </p:sp>
      </p:grpSp>
      <p:sp>
        <p:nvSpPr>
          <p:cNvPr id="6" name="Slide Number Placeholder 5"/>
          <p:cNvSpPr>
            <a:spLocks noGrp="1"/>
          </p:cNvSpPr>
          <p:nvPr>
            <p:ph type="sldNum" sz="quarter" idx="12"/>
          </p:nvPr>
        </p:nvSpPr>
        <p:spPr>
          <a:xfrm>
            <a:off x="6781801" y="4800600"/>
            <a:ext cx="1904999" cy="220744"/>
          </a:xfrm>
          <a:prstGeom prst="rect">
            <a:avLst/>
          </a:prstGeom>
        </p:spPr>
        <p:txBody>
          <a:bodyPr/>
          <a:lstStyle/>
          <a:p>
            <a:r>
              <a:rPr lang="en-US">
                <a:solidFill>
                  <a:prstClr val="black">
                    <a:tint val="75000"/>
                  </a:prstClr>
                </a:solidFill>
              </a:rPr>
              <a:t>Slide &lt;#&gt;</a:t>
            </a:r>
          </a:p>
        </p:txBody>
      </p:sp>
      <p:sp>
        <p:nvSpPr>
          <p:cNvPr id="2" name="Title 1"/>
          <p:cNvSpPr>
            <a:spLocks noGrp="1"/>
          </p:cNvSpPr>
          <p:nvPr>
            <p:ph type="title"/>
          </p:nvPr>
        </p:nvSpPr>
        <p:spPr>
          <a:xfrm>
            <a:off x="152400" y="0"/>
            <a:ext cx="8534400" cy="457200"/>
          </a:xfrm>
          <a:prstGeom prst="rect">
            <a:avLst/>
          </a:prstGeom>
        </p:spPr>
        <p:txBody>
          <a:bodyPr wrap="none" lIns="0" rIns="0">
            <a:noAutofit/>
          </a:bodyPr>
          <a:lstStyle>
            <a:lvl1pPr algn="l">
              <a:defRPr sz="1500">
                <a:solidFill>
                  <a:schemeClr val="bg1"/>
                </a:solidFill>
              </a:defRPr>
            </a:lvl1pPr>
          </a:lstStyle>
          <a:p>
            <a:r>
              <a:rPr lang="en-US"/>
              <a:t>Click to edit Master title style</a:t>
            </a:r>
          </a:p>
        </p:txBody>
      </p:sp>
    </p:spTree>
    <p:extLst>
      <p:ext uri="{BB962C8B-B14F-4D97-AF65-F5344CB8AC3E}">
        <p14:creationId xmlns:p14="http://schemas.microsoft.com/office/powerpoint/2010/main" val="1088063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4103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o title border, bottom border BES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8912" y="4818888"/>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a:t>Text placeholder w/bullets</a:t>
            </a:r>
          </a:p>
        </p:txBody>
      </p:sp>
      <p:sp>
        <p:nvSpPr>
          <p:cNvPr id="13" name="Text Placeholder 5"/>
          <p:cNvSpPr>
            <a:spLocks noGrp="1"/>
          </p:cNvSpPr>
          <p:nvPr>
            <p:ph type="body" sz="quarter" idx="13" hasCustomPrompt="1"/>
          </p:nvPr>
        </p:nvSpPr>
        <p:spPr>
          <a:xfrm>
            <a:off x="340786" y="343304"/>
            <a:ext cx="8439148" cy="686442"/>
          </a:xfrm>
          <a:prstGeom prst="rect">
            <a:avLst/>
          </a:prstGeom>
          <a:ln w="12700" cap="rnd">
            <a:noFill/>
          </a:ln>
        </p:spPr>
        <p:txBody>
          <a:bodyPr vert="horz"/>
          <a:lstStyle>
            <a:lvl1pPr marL="0" indent="0">
              <a:buNone/>
              <a:defRPr sz="3600" b="1" baseline="0">
                <a:solidFill>
                  <a:schemeClr val="tx2"/>
                </a:solidFill>
              </a:defRPr>
            </a:lvl1pPr>
          </a:lstStyle>
          <a:p>
            <a:pPr lvl="0"/>
            <a:r>
              <a:rPr lang="en-US"/>
              <a:t>Title of slide</a:t>
            </a:r>
          </a:p>
        </p:txBody>
      </p:sp>
    </p:spTree>
    <p:custDataLst>
      <p:tags r:id="rId1"/>
    </p:custDataLst>
    <p:extLst>
      <p:ext uri="{BB962C8B-B14F-4D97-AF65-F5344CB8AC3E}">
        <p14:creationId xmlns:p14="http://schemas.microsoft.com/office/powerpoint/2010/main" val="79330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3663947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1921085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3367992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3495123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345505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248507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237085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2635115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2649026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1608616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2288629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D5ECA-31B8-47FA-8830-49120BBD2CA0}" type="slidenum">
              <a:rPr lang="en-US" smtClean="0"/>
              <a:t>‹#›</a:t>
            </a:fld>
            <a:endParaRPr lang="en-US"/>
          </a:p>
        </p:txBody>
      </p:sp>
    </p:spTree>
    <p:extLst>
      <p:ext uri="{BB962C8B-B14F-4D97-AF65-F5344CB8AC3E}">
        <p14:creationId xmlns:p14="http://schemas.microsoft.com/office/powerpoint/2010/main" val="242988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2 (Speaker or Topic)">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34937" y="3748282"/>
            <a:ext cx="5810251"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9"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userDrawn="1"/>
        </p:nvSpPr>
        <p:spPr>
          <a:xfrm>
            <a:off x="8558785" y="4818888"/>
            <a:ext cx="490118" cy="276999"/>
          </a:xfrm>
          <a:prstGeom prst="rect">
            <a:avLst/>
          </a:prstGeom>
          <a:noFill/>
        </p:spPr>
        <p:txBody>
          <a:bodyPr wrap="square" rtlCol="0">
            <a:spAutoFit/>
          </a:bodyPr>
          <a:lstStyle/>
          <a:p>
            <a:fld id="{02FC6367-FD2D-4DDB-9228-C85217525455}"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09236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Section (light bl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41325"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ection (dark blue)">
    <p:bg>
      <p:bgPr>
        <a:solidFill>
          <a:schemeClr val="accent2"/>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chemeClr val="accent2"/>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chemeClr val="accent2"/>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41325"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4833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order, bottom border BES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8912" y="4818888"/>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a:t>Text placeholder w/bullets</a:t>
            </a:r>
          </a:p>
        </p:txBody>
      </p:sp>
      <p:sp>
        <p:nvSpPr>
          <p:cNvPr id="13" name="Text Placeholder 5"/>
          <p:cNvSpPr>
            <a:spLocks noGrp="1"/>
          </p:cNvSpPr>
          <p:nvPr>
            <p:ph type="body" sz="quarter" idx="13" hasCustomPrompt="1"/>
          </p:nvPr>
        </p:nvSpPr>
        <p:spPr>
          <a:xfrm>
            <a:off x="340786" y="343304"/>
            <a:ext cx="8439148" cy="686442"/>
          </a:xfrm>
          <a:prstGeom prst="rect">
            <a:avLst/>
          </a:prstGeom>
          <a:ln w="12700" cap="rnd">
            <a:gradFill flip="none" rotWithShape="1">
              <a:gsLst>
                <a:gs pos="0">
                  <a:schemeClr val="bg1">
                    <a:lumMod val="91000"/>
                    <a:lumOff val="9000"/>
                  </a:schemeClr>
                </a:gs>
                <a:gs pos="0">
                  <a:schemeClr val="bg1"/>
                </a:gs>
                <a:gs pos="0">
                  <a:schemeClr val="bg1"/>
                </a:gs>
                <a:gs pos="0">
                  <a:schemeClr val="tx2"/>
                </a:gs>
                <a:gs pos="0">
                  <a:schemeClr val="tx2"/>
                </a:gs>
                <a:gs pos="60000">
                  <a:srgbClr val="FFFFFF"/>
                </a:gs>
                <a:gs pos="60000">
                  <a:schemeClr val="bg1">
                    <a:alpha val="0"/>
                  </a:schemeClr>
                </a:gs>
              </a:gsLst>
              <a:lin ang="0" scaled="0"/>
              <a:tileRect/>
            </a:gradFill>
          </a:ln>
        </p:spPr>
        <p:txBody>
          <a:bodyPr vert="horz"/>
          <a:lstStyle>
            <a:lvl1pPr marL="0" indent="0">
              <a:buNone/>
              <a:defRPr sz="3600" b="1" baseline="0">
                <a:solidFill>
                  <a:schemeClr val="tx2"/>
                </a:solidFill>
              </a:defRPr>
            </a:lvl1pPr>
          </a:lstStyle>
          <a:p>
            <a:pPr lvl="0"/>
            <a:r>
              <a:rPr lang="en-US"/>
              <a:t>Title of slide</a:t>
            </a:r>
          </a:p>
        </p:txBody>
      </p:sp>
    </p:spTree>
    <p:custDataLst>
      <p:tags r:id="rId1"/>
    </p:custDataLst>
    <p:extLst>
      <p:ext uri="{BB962C8B-B14F-4D97-AF65-F5344CB8AC3E}">
        <p14:creationId xmlns:p14="http://schemas.microsoft.com/office/powerpoint/2010/main" val="319302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border, bottom border BES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a:t>Text placeholder w/bullets</a:t>
            </a:r>
          </a:p>
        </p:txBody>
      </p:sp>
      <p:sp>
        <p:nvSpPr>
          <p:cNvPr id="13" name="Text Placeholder 5"/>
          <p:cNvSpPr>
            <a:spLocks noGrp="1"/>
          </p:cNvSpPr>
          <p:nvPr>
            <p:ph type="body" sz="quarter" idx="13" hasCustomPrompt="1"/>
          </p:nvPr>
        </p:nvSpPr>
        <p:spPr>
          <a:xfrm>
            <a:off x="340786" y="343304"/>
            <a:ext cx="8439148" cy="686442"/>
          </a:xfrm>
          <a:prstGeom prst="rect">
            <a:avLst/>
          </a:prstGeom>
          <a:ln w="12700" cap="rnd">
            <a:noFill/>
          </a:ln>
        </p:spPr>
        <p:txBody>
          <a:bodyPr vert="horz"/>
          <a:lstStyle>
            <a:lvl1pPr marL="0" indent="0">
              <a:buNone/>
              <a:defRPr sz="3600" b="1" baseline="0">
                <a:solidFill>
                  <a:schemeClr val="tx2"/>
                </a:solidFill>
              </a:defRPr>
            </a:lvl1pPr>
          </a:lstStyle>
          <a:p>
            <a:pPr lvl="0"/>
            <a:r>
              <a:rPr lang="en-US"/>
              <a:t>Title of slide</a:t>
            </a:r>
          </a:p>
        </p:txBody>
      </p:sp>
    </p:spTree>
    <p:extLst>
      <p:ext uri="{BB962C8B-B14F-4D97-AF65-F5344CB8AC3E}">
        <p14:creationId xmlns:p14="http://schemas.microsoft.com/office/powerpoint/2010/main" val="158306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bullets">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a:t>Text placeholder w/bullets</a:t>
            </a: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8912" y="4818888"/>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207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8558785" y="4818888"/>
            <a:ext cx="490118" cy="276999"/>
          </a:xfrm>
          <a:prstGeom prst="rect">
            <a:avLst/>
          </a:prstGeom>
          <a:noFill/>
        </p:spPr>
        <p:txBody>
          <a:bodyPr wrap="square" rtlCol="0">
            <a:spAutoFit/>
          </a:bodyPr>
          <a:lstStyle/>
          <a:p>
            <a:fld id="{02FC6367-FD2D-4DDB-9228-C85217525455}" type="slidenum">
              <a:rPr lang="en-US" sz="1200" smtClean="0"/>
              <a:t>‹#›</a:t>
            </a:fld>
            <a:endParaRPr lang="en-US" sz="1200"/>
          </a:p>
        </p:txBody>
      </p:sp>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2" r:id="rId3"/>
    <p:sldLayoutId id="2147483657" r:id="rId4"/>
    <p:sldLayoutId id="2147483655" r:id="rId5"/>
    <p:sldLayoutId id="2147483673" r:id="rId6"/>
    <p:sldLayoutId id="2147483681" r:id="rId7"/>
    <p:sldLayoutId id="2147483684" r:id="rId8"/>
    <p:sldLayoutId id="2147483653" r:id="rId9"/>
    <p:sldLayoutId id="2147483677" r:id="rId10"/>
    <p:sldLayoutId id="2147483672" r:id="rId11"/>
    <p:sldLayoutId id="2147483674" r:id="rId12"/>
    <p:sldLayoutId id="2147483675" r:id="rId13"/>
    <p:sldLayoutId id="2147483676" r:id="rId14"/>
    <p:sldLayoutId id="2147483658" r:id="rId15"/>
    <p:sldLayoutId id="2147483654" r:id="rId16"/>
    <p:sldLayoutId id="2147483656" r:id="rId17"/>
    <p:sldLayoutId id="2147483679" r:id="rId18"/>
    <p:sldLayoutId id="2147483678" r:id="rId19"/>
    <p:sldLayoutId id="2147483680" r:id="rId20"/>
    <p:sldLayoutId id="2147483685" r:id="rId21"/>
    <p:sldLayoutId id="2147483688" r:id="rId22"/>
    <p:sldLayoutId id="2147483689" r:id="rId2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0D5ECA-31B8-47FA-8830-49120BBD2CA0}" type="slidenum">
              <a:rPr lang="en-US" smtClean="0"/>
              <a:t>‹#›</a:t>
            </a:fld>
            <a:endParaRPr lang="en-US"/>
          </a:p>
        </p:txBody>
      </p:sp>
    </p:spTree>
    <p:extLst>
      <p:ext uri="{BB962C8B-B14F-4D97-AF65-F5344CB8AC3E}">
        <p14:creationId xmlns:p14="http://schemas.microsoft.com/office/powerpoint/2010/main" val="218622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hyperlink" Target="https://help.oclc.org/WorldShare/WorldShare_Admin/Roles/Roles_Interlibrary_Loan"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hyperlink" Target="https://help.oclc.org/Resource_Sharing/WorldShare_Interlibrary_Loan/Get_started/Discover_Items#AdvancedSearch" TargetMode="Externa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hyperlink" Target="https://help.oclc.org/Librarian_Toolbox/OCLC_training/Find_upcoming_training/Upcoming_WorldShare_Interlibrary_Loan_training#Introduction_to_WorldShare_Interlibrary_Loan" TargetMode="Externa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s://help.oclc.org/Librarian_Toolbox/OCLC_training/Find_upcoming_training/Upcoming_WorldShare_Interlibrary_Loan_training" TargetMode="Externa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22.xml"/><Relationship Id="rId1" Type="http://schemas.openxmlformats.org/officeDocument/2006/relationships/tags" Target="../tags/tag32.xml"/><Relationship Id="rId6" Type="http://schemas.openxmlformats.org/officeDocument/2006/relationships/hyperlink" Target="https://help.oclc.org/" TargetMode="External"/><Relationship Id="rId5" Type="http://schemas.openxmlformats.org/officeDocument/2006/relationships/image" Target="../media/image23.png"/><Relationship Id="rId4" Type="http://schemas.openxmlformats.org/officeDocument/2006/relationships/hyperlink" Target="http://oc.lc/support" TargetMode="External"/><Relationship Id="rId9" Type="http://schemas.openxmlformats.org/officeDocument/2006/relationships/hyperlink" Target="https://www.oclc.org/en/email/listserv.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hyperlink" Target="https://oc.lc/WSILLvideos"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33.xml"/><Relationship Id="rId5" Type="http://schemas.openxmlformats.org/officeDocument/2006/relationships/hyperlink" Target="mailto:training@oclc.org/" TargetMode="External"/><Relationship Id="rId4" Type="http://schemas.openxmlformats.org/officeDocument/2006/relationships/hyperlink" Target="https://www.surveymonkey.com/r/IntroILLGetStarted"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help.oclc.org/Librarian_Toolbox/OCLC_glossaries/OCLC_Interlibrary_Loan_glossary" TargetMode="Externa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1057440"/>
            <a:ext cx="3935001" cy="569387"/>
          </a:xfrm>
        </p:spPr>
        <p:txBody>
          <a:bodyPr vert="horz" wrap="square" lIns="457200" tIns="137160" rIns="274320" bIns="182880" anchor="t">
            <a:spAutoFit/>
          </a:bodyPr>
          <a:lstStyle/>
          <a:p>
            <a:r>
              <a:rPr lang="en-US" dirty="0"/>
              <a:t>April 15</a:t>
            </a:r>
            <a:r>
              <a:rPr lang="en-US" baseline="30000" dirty="0"/>
              <a:t>th</a:t>
            </a:r>
            <a:r>
              <a:rPr lang="en-US" dirty="0"/>
              <a:t>, 2026</a:t>
            </a:r>
          </a:p>
        </p:txBody>
      </p:sp>
      <p:sp>
        <p:nvSpPr>
          <p:cNvPr id="3" name="Text Placeholder 2"/>
          <p:cNvSpPr>
            <a:spLocks noGrp="1"/>
          </p:cNvSpPr>
          <p:nvPr>
            <p:ph type="body" sz="quarter" idx="16"/>
          </p:nvPr>
        </p:nvSpPr>
        <p:spPr>
          <a:xfrm>
            <a:off x="726399" y="1643667"/>
            <a:ext cx="7754770" cy="1070504"/>
          </a:xfrm>
        </p:spPr>
        <p:txBody>
          <a:bodyPr>
            <a:noAutofit/>
          </a:bodyPr>
          <a:lstStyle/>
          <a:p>
            <a:r>
              <a:rPr lang="en-US" sz="2400"/>
              <a:t>Introduction to WorldShare</a:t>
            </a:r>
            <a:r>
              <a:rPr lang="en-US" sz="2400" baseline="30000"/>
              <a:t> ®</a:t>
            </a:r>
            <a:r>
              <a:rPr lang="en-US" sz="2400"/>
              <a:t> Interlibrary Loan</a:t>
            </a:r>
          </a:p>
          <a:p>
            <a:r>
              <a:rPr lang="en-US" sz="2400"/>
              <a:t>Get Started</a:t>
            </a:r>
          </a:p>
        </p:txBody>
      </p:sp>
      <p:sp>
        <p:nvSpPr>
          <p:cNvPr id="4" name="Text Placeholder 3"/>
          <p:cNvSpPr>
            <a:spLocks noGrp="1"/>
          </p:cNvSpPr>
          <p:nvPr>
            <p:ph type="body" sz="quarter" idx="17"/>
          </p:nvPr>
        </p:nvSpPr>
        <p:spPr>
          <a:xfrm>
            <a:off x="726399" y="3395164"/>
            <a:ext cx="1903726" cy="400110"/>
          </a:xfrm>
        </p:spPr>
        <p:txBody>
          <a:bodyPr vert="horz" wrap="none" lIns="0" tIns="45720" rIns="91440" bIns="45720" anchor="t">
            <a:spAutoFit/>
          </a:bodyPr>
          <a:lstStyle/>
          <a:p>
            <a:r>
              <a:rPr lang="en-US"/>
              <a:t>Sarah Robledo</a:t>
            </a:r>
          </a:p>
        </p:txBody>
      </p:sp>
      <p:sp>
        <p:nvSpPr>
          <p:cNvPr id="5" name="Text Placeholder 4"/>
          <p:cNvSpPr>
            <a:spLocks noGrp="1"/>
          </p:cNvSpPr>
          <p:nvPr>
            <p:ph type="body" sz="quarter" idx="18"/>
          </p:nvPr>
        </p:nvSpPr>
        <p:spPr>
          <a:xfrm>
            <a:off x="708929" y="3852674"/>
            <a:ext cx="2593018" cy="307777"/>
          </a:xfrm>
        </p:spPr>
        <p:txBody>
          <a:bodyPr vert="horz" wrap="none" lIns="0" tIns="0" anchor="t">
            <a:spAutoFit/>
          </a:bodyPr>
          <a:lstStyle/>
          <a:p>
            <a:r>
              <a:rPr lang="en-US"/>
              <a:t>OCLC Member Education</a:t>
            </a:r>
          </a:p>
        </p:txBody>
      </p:sp>
      <p:sp>
        <p:nvSpPr>
          <p:cNvPr id="8" name="AutoShape 8" descr="Nightmare Before Christmas PNG Images - CleanPNG / KissPNG">
            <a:extLst>
              <a:ext uri="{FF2B5EF4-FFF2-40B4-BE49-F238E27FC236}">
                <a16:creationId xmlns:a16="http://schemas.microsoft.com/office/drawing/2014/main" id="{787E2C82-9EAA-6149-9FCF-565B489DE61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Nightmare Before Christmas PNG Images - CleanPNG / KissPNG">
            <a:extLst>
              <a:ext uri="{FF2B5EF4-FFF2-40B4-BE49-F238E27FC236}">
                <a16:creationId xmlns:a16="http://schemas.microsoft.com/office/drawing/2014/main" id="{F485070F-8130-BA23-E4A5-ED286A31D61B}"/>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anVsCopy.png"/>
          <p:cNvPicPr>
            <a:picLocks noChangeAspect="1"/>
          </p:cNvPicPr>
          <p:nvPr/>
        </p:nvPicPr>
        <p:blipFill>
          <a:blip r:embed="rId4" cstate="print"/>
          <a:stretch>
            <a:fillRect/>
          </a:stretch>
        </p:blipFill>
        <p:spPr>
          <a:xfrm>
            <a:off x="-17358" y="834067"/>
            <a:ext cx="9155435" cy="4224179"/>
          </a:xfrm>
          <a:prstGeom prst="rect">
            <a:avLst/>
          </a:prstGeom>
        </p:spPr>
      </p:pic>
      <p:sp>
        <p:nvSpPr>
          <p:cNvPr id="10" name="Content Placeholder 9"/>
          <p:cNvSpPr>
            <a:spLocks noGrp="1"/>
          </p:cNvSpPr>
          <p:nvPr>
            <p:ph type="body" sz="quarter" idx="12"/>
          </p:nvPr>
        </p:nvSpPr>
        <p:spPr>
          <a:prstGeom prst="rect">
            <a:avLst/>
          </a:prstGeom>
        </p:spPr>
        <p:txBody>
          <a:bodyPr/>
          <a:lstStyle/>
          <a:p>
            <a:pPr marL="0" indent="0">
              <a:buNone/>
            </a:pPr>
            <a:r>
              <a:rPr lang="en-US" sz="2000"/>
              <a:t>Type also determines completion (B=Borrower or L=Lender)</a:t>
            </a:r>
          </a:p>
          <a:p>
            <a:pPr>
              <a:buNone/>
            </a:pPr>
            <a:endParaRPr lang="en-US"/>
          </a:p>
        </p:txBody>
      </p:sp>
      <p:sp>
        <p:nvSpPr>
          <p:cNvPr id="2" name="Text Placeholder 1"/>
          <p:cNvSpPr>
            <a:spLocks noGrp="1"/>
          </p:cNvSpPr>
          <p:nvPr>
            <p:ph type="body" sz="quarter" idx="13"/>
          </p:nvPr>
        </p:nvSpPr>
        <p:spPr/>
        <p:txBody>
          <a:bodyPr/>
          <a:lstStyle/>
          <a:p>
            <a:r>
              <a:rPr lang="en-US" sz="3200"/>
              <a:t>Request type determines workflow</a:t>
            </a:r>
          </a:p>
        </p:txBody>
      </p:sp>
      <p:sp>
        <p:nvSpPr>
          <p:cNvPr id="4" name="Content Placeholder 8"/>
          <p:cNvSpPr txBox="1">
            <a:spLocks/>
          </p:cNvSpPr>
          <p:nvPr/>
        </p:nvSpPr>
        <p:spPr>
          <a:xfrm>
            <a:off x="1683547" y="742952"/>
            <a:ext cx="5574505" cy="3143249"/>
          </a:xfrm>
          <a:prstGeom prst="rect">
            <a:avLst/>
          </a:prstGeom>
        </p:spPr>
        <p:txBody>
          <a:bodyPr>
            <a:normAutofit/>
          </a:bodyPr>
          <a:lstStyle/>
          <a:p>
            <a:pPr>
              <a:lnSpc>
                <a:spcPct val="110000"/>
              </a:lnSpc>
              <a:spcBef>
                <a:spcPts val="675"/>
              </a:spcBef>
              <a:defRPr/>
            </a:pPr>
            <a:endParaRPr lang="en-US">
              <a:solidFill>
                <a:prstClr val="black"/>
              </a:solidFill>
              <a:cs typeface="Arial"/>
            </a:endParaRPr>
          </a:p>
          <a:p>
            <a:pPr marL="175022" indent="-175022">
              <a:lnSpc>
                <a:spcPct val="110000"/>
              </a:lnSpc>
              <a:spcBef>
                <a:spcPts val="675"/>
              </a:spcBef>
              <a:buFont typeface="Arial"/>
              <a:buChar char="•"/>
              <a:defRPr/>
            </a:pPr>
            <a:endParaRPr lang="en-US">
              <a:solidFill>
                <a:prstClr val="black"/>
              </a:solidFill>
              <a:cs typeface="Arial"/>
            </a:endParaRPr>
          </a:p>
        </p:txBody>
      </p:sp>
      <p:sp>
        <p:nvSpPr>
          <p:cNvPr id="13" name="TextBox 12"/>
          <p:cNvSpPr txBox="1"/>
          <p:nvPr/>
        </p:nvSpPr>
        <p:spPr>
          <a:xfrm>
            <a:off x="-17358" y="1604712"/>
            <a:ext cx="1972054" cy="400110"/>
          </a:xfrm>
          <a:prstGeom prst="rect">
            <a:avLst/>
          </a:prstGeom>
          <a:noFill/>
        </p:spPr>
        <p:txBody>
          <a:bodyPr wrap="square" rtlCol="0">
            <a:spAutoFit/>
          </a:bodyPr>
          <a:lstStyle/>
          <a:p>
            <a:r>
              <a:rPr lang="en-US" sz="2000"/>
              <a:t>Loan Request</a:t>
            </a:r>
          </a:p>
        </p:txBody>
      </p:sp>
      <p:sp>
        <p:nvSpPr>
          <p:cNvPr id="14" name="TextBox 13"/>
          <p:cNvSpPr txBox="1"/>
          <p:nvPr/>
        </p:nvSpPr>
        <p:spPr>
          <a:xfrm>
            <a:off x="0" y="3209776"/>
            <a:ext cx="1885948" cy="400110"/>
          </a:xfrm>
          <a:prstGeom prst="rect">
            <a:avLst/>
          </a:prstGeom>
          <a:noFill/>
        </p:spPr>
        <p:txBody>
          <a:bodyPr wrap="square" rtlCol="0">
            <a:spAutoFit/>
          </a:bodyPr>
          <a:lstStyle/>
          <a:p>
            <a:r>
              <a:rPr lang="en-US" sz="2000"/>
              <a:t>Copy Request</a:t>
            </a:r>
          </a:p>
        </p:txBody>
      </p:sp>
      <p:sp>
        <p:nvSpPr>
          <p:cNvPr id="3" name="Rectangle 2"/>
          <p:cNvSpPr/>
          <p:nvPr/>
        </p:nvSpPr>
        <p:spPr>
          <a:xfrm>
            <a:off x="51881" y="1604712"/>
            <a:ext cx="9027268" cy="16050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1881" y="3281464"/>
            <a:ext cx="9027268" cy="134241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085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29746"/>
            <a:ext cx="8439148" cy="3564831"/>
          </a:xfrm>
        </p:spPr>
        <p:txBody>
          <a:bodyPr/>
          <a:lstStyle/>
          <a:p>
            <a:r>
              <a:rPr lang="en-US" sz="2000"/>
              <a:t>Automates the billing of ILL transactions using the libraries OCLC account. Both libraries must accept IFM.</a:t>
            </a:r>
          </a:p>
        </p:txBody>
      </p:sp>
      <p:sp>
        <p:nvSpPr>
          <p:cNvPr id="3" name="Text Placeholder 2"/>
          <p:cNvSpPr>
            <a:spLocks noGrp="1"/>
          </p:cNvSpPr>
          <p:nvPr>
            <p:ph type="body" sz="quarter" idx="13"/>
          </p:nvPr>
        </p:nvSpPr>
        <p:spPr/>
        <p:txBody>
          <a:bodyPr/>
          <a:lstStyle/>
          <a:p>
            <a:r>
              <a:rPr lang="en-US" sz="3200"/>
              <a:t>IFM – Interlibrary Loan Fee Management</a:t>
            </a:r>
          </a:p>
        </p:txBody>
      </p:sp>
      <p:sp>
        <p:nvSpPr>
          <p:cNvPr id="4" name="TextBox 3"/>
          <p:cNvSpPr txBox="1"/>
          <p:nvPr/>
        </p:nvSpPr>
        <p:spPr>
          <a:xfrm>
            <a:off x="1530834" y="2206982"/>
            <a:ext cx="2256567" cy="400110"/>
          </a:xfrm>
          <a:prstGeom prst="rect">
            <a:avLst/>
          </a:prstGeom>
          <a:noFill/>
        </p:spPr>
        <p:txBody>
          <a:bodyPr wrap="square" rtlCol="0">
            <a:spAutoFit/>
          </a:bodyPr>
          <a:lstStyle/>
          <a:p>
            <a:r>
              <a:rPr lang="en-US" sz="2000"/>
              <a:t>Borrowing Library</a:t>
            </a:r>
          </a:p>
        </p:txBody>
      </p:sp>
      <p:sp>
        <p:nvSpPr>
          <p:cNvPr id="5" name="TextBox 4"/>
          <p:cNvSpPr txBox="1"/>
          <p:nvPr/>
        </p:nvSpPr>
        <p:spPr>
          <a:xfrm>
            <a:off x="5342872" y="2220729"/>
            <a:ext cx="2422966" cy="400110"/>
          </a:xfrm>
          <a:prstGeom prst="rect">
            <a:avLst/>
          </a:prstGeom>
          <a:noFill/>
        </p:spPr>
        <p:txBody>
          <a:bodyPr wrap="square" rtlCol="0">
            <a:spAutoFit/>
          </a:bodyPr>
          <a:lstStyle/>
          <a:p>
            <a:r>
              <a:rPr lang="en-US" sz="2000"/>
              <a:t>Lending Library</a:t>
            </a:r>
          </a:p>
        </p:txBody>
      </p:sp>
      <p:sp>
        <p:nvSpPr>
          <p:cNvPr id="6" name="TextBox 5"/>
          <p:cNvSpPr txBox="1"/>
          <p:nvPr/>
        </p:nvSpPr>
        <p:spPr>
          <a:xfrm>
            <a:off x="4055397" y="3990708"/>
            <a:ext cx="890152" cy="55399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2700">
            <a:solidFill>
              <a:schemeClr val="tx1"/>
            </a:solidFill>
          </a:ln>
          <a:scene3d>
            <a:camera prst="orthographicFront"/>
            <a:lightRig rig="threePt" dir="t"/>
          </a:scene3d>
          <a:sp3d>
            <a:bevelT/>
          </a:sp3d>
        </p:spPr>
        <p:txBody>
          <a:bodyPr wrap="square" rtlCol="0">
            <a:spAutoFit/>
          </a:bodyPr>
          <a:lstStyle/>
          <a:p>
            <a:r>
              <a:rPr lang="en-US" sz="3000">
                <a:solidFill>
                  <a:schemeClr val="bg1"/>
                </a:solidFill>
              </a:rPr>
              <a:t>IFM</a:t>
            </a:r>
          </a:p>
        </p:txBody>
      </p:sp>
      <p:pic>
        <p:nvPicPr>
          <p:cNvPr id="7" name="Picture 6" descr="libraryIcon.gif"/>
          <p:cNvPicPr>
            <a:picLocks noChangeAspect="1"/>
          </p:cNvPicPr>
          <p:nvPr/>
        </p:nvPicPr>
        <p:blipFill>
          <a:blip r:embed="rId4" cstate="print"/>
          <a:stretch>
            <a:fillRect/>
          </a:stretch>
        </p:blipFill>
        <p:spPr>
          <a:xfrm>
            <a:off x="5473959" y="2656131"/>
            <a:ext cx="1690299" cy="1690299"/>
          </a:xfrm>
          <a:prstGeom prst="rect">
            <a:avLst/>
          </a:prstGeom>
        </p:spPr>
      </p:pic>
      <p:pic>
        <p:nvPicPr>
          <p:cNvPr id="8" name="Picture 7" descr="library logo.png"/>
          <p:cNvPicPr>
            <a:picLocks noChangeAspect="1"/>
          </p:cNvPicPr>
          <p:nvPr/>
        </p:nvPicPr>
        <p:blipFill>
          <a:blip r:embed="rId5" cstate="print"/>
          <a:stretch>
            <a:fillRect/>
          </a:stretch>
        </p:blipFill>
        <p:spPr>
          <a:xfrm>
            <a:off x="1633292" y="2625998"/>
            <a:ext cx="1750566" cy="1750566"/>
          </a:xfrm>
          <a:prstGeom prst="rect">
            <a:avLst/>
          </a:prstGeom>
        </p:spPr>
      </p:pic>
      <p:sp>
        <p:nvSpPr>
          <p:cNvPr id="9" name="TextBox 8"/>
          <p:cNvSpPr txBox="1"/>
          <p:nvPr/>
        </p:nvSpPr>
        <p:spPr>
          <a:xfrm>
            <a:off x="7635249" y="3941101"/>
            <a:ext cx="1599185" cy="707886"/>
          </a:xfrm>
          <a:prstGeom prst="rect">
            <a:avLst/>
          </a:prstGeom>
          <a:noFill/>
          <a:ln>
            <a:noFill/>
          </a:ln>
        </p:spPr>
        <p:txBody>
          <a:bodyPr wrap="square" rtlCol="0">
            <a:spAutoFit/>
          </a:bodyPr>
          <a:lstStyle/>
          <a:p>
            <a:pPr algn="ctr"/>
            <a:r>
              <a:rPr lang="en-US" sz="2000">
                <a:solidFill>
                  <a:srgbClr val="FF0000"/>
                </a:solidFill>
                <a:effectLst>
                  <a:outerShdw blurRad="38100" dist="38100" dir="2700000" algn="tl">
                    <a:srgbClr val="000000">
                      <a:alpha val="43137"/>
                    </a:srgbClr>
                  </a:outerShdw>
                </a:effectLst>
              </a:rPr>
              <a:t>+$10 (Credit)</a:t>
            </a:r>
          </a:p>
        </p:txBody>
      </p:sp>
      <p:sp>
        <p:nvSpPr>
          <p:cNvPr id="10" name="TextBox 9"/>
          <p:cNvSpPr txBox="1"/>
          <p:nvPr/>
        </p:nvSpPr>
        <p:spPr>
          <a:xfrm>
            <a:off x="-2262" y="3941101"/>
            <a:ext cx="1626017" cy="707886"/>
          </a:xfrm>
          <a:prstGeom prst="rect">
            <a:avLst/>
          </a:prstGeom>
          <a:noFill/>
          <a:ln>
            <a:noFill/>
          </a:ln>
        </p:spPr>
        <p:txBody>
          <a:bodyPr wrap="square" rtlCol="0">
            <a:spAutoFit/>
          </a:bodyPr>
          <a:lstStyle/>
          <a:p>
            <a:pPr algn="ctr"/>
            <a:r>
              <a:rPr lang="en-US" sz="2000">
                <a:solidFill>
                  <a:srgbClr val="FF0000"/>
                </a:solidFill>
                <a:effectLst>
                  <a:outerShdw blurRad="38100" dist="38100" dir="2700000" algn="tl">
                    <a:srgbClr val="000000">
                      <a:alpha val="43137"/>
                    </a:srgbClr>
                  </a:outerShdw>
                </a:effectLst>
              </a:rPr>
              <a:t>-$10 </a:t>
            </a:r>
          </a:p>
          <a:p>
            <a:pPr algn="ctr"/>
            <a:r>
              <a:rPr lang="en-US" sz="2000">
                <a:solidFill>
                  <a:srgbClr val="FF0000"/>
                </a:solidFill>
                <a:effectLst>
                  <a:outerShdw blurRad="38100" dist="38100" dir="2700000" algn="tl">
                    <a:srgbClr val="000000">
                      <a:alpha val="43137"/>
                    </a:srgbClr>
                  </a:outerShdw>
                </a:effectLst>
              </a:rPr>
              <a:t>(Debit)</a:t>
            </a:r>
          </a:p>
        </p:txBody>
      </p:sp>
      <p:cxnSp>
        <p:nvCxnSpPr>
          <p:cNvPr id="11" name="Straight Arrow Connector 10"/>
          <p:cNvCxnSpPr/>
          <p:nvPr/>
        </p:nvCxnSpPr>
        <p:spPr>
          <a:xfrm>
            <a:off x="5171406" y="4562859"/>
            <a:ext cx="24638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1445531" y="4546610"/>
            <a:ext cx="24384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135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500"/>
                            </p:stCondLst>
                            <p:childTnLst>
                              <p:par>
                                <p:cTn id="23" presetID="63" presetClass="path" presetSubtype="0" accel="50000" decel="50000" fill="hold" grpId="1" nodeType="afterEffect">
                                  <p:stCondLst>
                                    <p:cond delay="0"/>
                                  </p:stCondLst>
                                  <p:childTnLst>
                                    <p:animMotion origin="layout" path="M -0.19497 -0.18395 L 4.16667E-6 3.45679E-6 " pathEditMode="relative" rAng="0" ptsTypes="AA">
                                      <p:cBhvr>
                                        <p:cTn id="24" dur="2000" fill="hold"/>
                                        <p:tgtEl>
                                          <p:spTgt spid="9"/>
                                        </p:tgtEl>
                                        <p:attrNameLst>
                                          <p:attrName>ppt_x</p:attrName>
                                          <p:attrName>ppt_y</p:attrName>
                                        </p:attrNameLst>
                                      </p:cBhvr>
                                      <p:rCtr x="9740" y="9198"/>
                                    </p:animMotion>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2500"/>
                            </p:stCondLst>
                            <p:childTnLst>
                              <p:par>
                                <p:cTn id="29" presetID="35" presetClass="path" presetSubtype="0" accel="50000" decel="50000" fill="hold" grpId="1" nodeType="afterEffect">
                                  <p:stCondLst>
                                    <p:cond delay="0"/>
                                  </p:stCondLst>
                                  <p:childTnLst>
                                    <p:animMotion origin="layout" path="M 0.16128 -0.13858 L 4.72222E-6 3.45679E-6 " pathEditMode="relative" rAng="0" ptsTypes="AA">
                                      <p:cBhvr>
                                        <p:cTn id="30" dur="2000" fill="hold"/>
                                        <p:tgtEl>
                                          <p:spTgt spid="10"/>
                                        </p:tgtEl>
                                        <p:attrNameLst>
                                          <p:attrName>ppt_x</p:attrName>
                                          <p:attrName>ppt_y</p:attrName>
                                        </p:attrNameLst>
                                      </p:cBhvr>
                                      <p:rCtr x="-8073" y="6914"/>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p:bldP spid="9"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9FD81-979D-4FBE-9909-E804E755A0A1}"/>
              </a:ext>
            </a:extLst>
          </p:cNvPr>
          <p:cNvSpPr/>
          <p:nvPr/>
        </p:nvSpPr>
        <p:spPr>
          <a:xfrm>
            <a:off x="182820" y="3709233"/>
            <a:ext cx="8037576" cy="7421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2000" b="1">
              <a:solidFill>
                <a:schemeClr val="tx1"/>
              </a:solidFill>
            </a:endParaRPr>
          </a:p>
          <a:p>
            <a:r>
              <a:rPr lang="en-US" sz="2000" b="1">
                <a:solidFill>
                  <a:schemeClr val="tx1"/>
                </a:solidFill>
              </a:rPr>
              <a:t>Note</a:t>
            </a:r>
            <a:r>
              <a:rPr lang="en-US" sz="2000">
                <a:solidFill>
                  <a:schemeClr val="tx1"/>
                </a:solidFill>
              </a:rPr>
              <a:t>: Document expires in </a:t>
            </a:r>
            <a:r>
              <a:rPr lang="en-US" sz="2000" b="1">
                <a:solidFill>
                  <a:schemeClr val="tx1"/>
                </a:solidFill>
              </a:rPr>
              <a:t>30 days </a:t>
            </a:r>
            <a:r>
              <a:rPr lang="en-US" sz="2000">
                <a:solidFill>
                  <a:schemeClr val="tx1"/>
                </a:solidFill>
              </a:rPr>
              <a:t>or after viewed </a:t>
            </a:r>
            <a:r>
              <a:rPr lang="en-US" sz="2000" b="1">
                <a:solidFill>
                  <a:schemeClr val="tx1"/>
                </a:solidFill>
              </a:rPr>
              <a:t>five times</a:t>
            </a:r>
            <a:r>
              <a:rPr lang="en-US" sz="2000">
                <a:solidFill>
                  <a:schemeClr val="tx1"/>
                </a:solidFill>
              </a:rPr>
              <a:t>. Staff preview does not count.</a:t>
            </a:r>
          </a:p>
          <a:p>
            <a:r>
              <a:rPr lang="en-US" sz="2000">
                <a:solidFill>
                  <a:schemeClr val="tx1"/>
                </a:solidFill>
              </a:rPr>
              <a:t>          </a:t>
            </a:r>
          </a:p>
        </p:txBody>
      </p:sp>
      <p:pic>
        <p:nvPicPr>
          <p:cNvPr id="8" name="Picture 7">
            <a:extLst>
              <a:ext uri="{FF2B5EF4-FFF2-40B4-BE49-F238E27FC236}">
                <a16:creationId xmlns:a16="http://schemas.microsoft.com/office/drawing/2014/main" id="{5473E649-8055-410C-96AD-6BE74A085340}"/>
              </a:ext>
            </a:extLst>
          </p:cNvPr>
          <p:cNvPicPr>
            <a:picLocks noChangeAspect="1"/>
          </p:cNvPicPr>
          <p:nvPr/>
        </p:nvPicPr>
        <p:blipFill>
          <a:blip r:embed="rId4"/>
          <a:stretch>
            <a:fillRect/>
          </a:stretch>
        </p:blipFill>
        <p:spPr>
          <a:xfrm>
            <a:off x="1489482" y="1774409"/>
            <a:ext cx="6146129" cy="1525382"/>
          </a:xfrm>
          <a:prstGeom prst="rect">
            <a:avLst/>
          </a:prstGeom>
        </p:spPr>
      </p:pic>
      <p:sp>
        <p:nvSpPr>
          <p:cNvPr id="3" name="Text Placeholder 2">
            <a:extLst>
              <a:ext uri="{FF2B5EF4-FFF2-40B4-BE49-F238E27FC236}">
                <a16:creationId xmlns:a16="http://schemas.microsoft.com/office/drawing/2014/main" id="{E71AF18B-2DA2-48D0-908E-C119F35282E7}"/>
              </a:ext>
            </a:extLst>
          </p:cNvPr>
          <p:cNvSpPr>
            <a:spLocks noGrp="1"/>
          </p:cNvSpPr>
          <p:nvPr>
            <p:ph type="body" sz="quarter" idx="13"/>
          </p:nvPr>
        </p:nvSpPr>
        <p:spPr/>
        <p:txBody>
          <a:bodyPr/>
          <a:lstStyle/>
          <a:p>
            <a:r>
              <a:rPr lang="en-US" sz="3200"/>
              <a:t>OCLC Article Exchange</a:t>
            </a:r>
          </a:p>
        </p:txBody>
      </p:sp>
      <p:sp>
        <p:nvSpPr>
          <p:cNvPr id="6" name="Rectangle 5">
            <a:extLst>
              <a:ext uri="{FF2B5EF4-FFF2-40B4-BE49-F238E27FC236}">
                <a16:creationId xmlns:a16="http://schemas.microsoft.com/office/drawing/2014/main" id="{A021DB09-B710-4BEB-8DB4-83A98D33204E}"/>
              </a:ext>
            </a:extLst>
          </p:cNvPr>
          <p:cNvSpPr/>
          <p:nvPr/>
        </p:nvSpPr>
        <p:spPr>
          <a:xfrm>
            <a:off x="5605272" y="343304"/>
            <a:ext cx="3099816" cy="936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ysClr val="windowText" lastClr="000000"/>
                </a:solidFill>
              </a:rPr>
              <a:t>Files no larger than 120 MB. Up to 1000 files a day per authorization.</a:t>
            </a:r>
          </a:p>
        </p:txBody>
      </p:sp>
    </p:spTree>
    <p:custDataLst>
      <p:tags r:id="rId1"/>
    </p:custDataLst>
    <p:extLst>
      <p:ext uri="{BB962C8B-B14F-4D97-AF65-F5344CB8AC3E}">
        <p14:creationId xmlns:p14="http://schemas.microsoft.com/office/powerpoint/2010/main" val="88044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30942"/>
          </a:xfrm>
        </p:spPr>
        <p:txBody>
          <a:bodyPr/>
          <a:lstStyle/>
          <a:p>
            <a:r>
              <a:rPr lang="en-US" sz="3200"/>
              <a:t>2 - navigate &amp; create accounts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custDataLst>
      <p:tags r:id="rId1"/>
    </p:custDataLst>
    <p:extLst>
      <p:ext uri="{BB962C8B-B14F-4D97-AF65-F5344CB8AC3E}">
        <p14:creationId xmlns:p14="http://schemas.microsoft.com/office/powerpoint/2010/main" val="31762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4525" y="1414060"/>
            <a:ext cx="8439148" cy="3356378"/>
          </a:xfrm>
        </p:spPr>
        <p:txBody>
          <a:bodyPr/>
          <a:lstStyle/>
          <a:p>
            <a:pPr marL="0" indent="0">
              <a:spcBef>
                <a:spcPts val="600"/>
              </a:spcBef>
              <a:spcAft>
                <a:spcPts val="600"/>
              </a:spcAft>
              <a:buNone/>
            </a:pPr>
            <a:r>
              <a:rPr lang="en-US" sz="2000"/>
              <a:t>WorldShare ILL is a subscription service</a:t>
            </a:r>
          </a:p>
          <a:p>
            <a:pPr marL="0" indent="0">
              <a:spcBef>
                <a:spcPts val="600"/>
              </a:spcBef>
              <a:spcAft>
                <a:spcPts val="600"/>
              </a:spcAft>
              <a:buNone/>
            </a:pPr>
            <a:r>
              <a:rPr lang="en-US" sz="2000"/>
              <a:t>When your subscription process is complete, you will be sent a welcome email that includes:</a:t>
            </a:r>
          </a:p>
          <a:p>
            <a:pPr marL="457200" indent="-457200">
              <a:spcBef>
                <a:spcPts val="600"/>
              </a:spcBef>
              <a:buFont typeface="Arial" pitchFamily="34" charset="0"/>
              <a:buChar char="•"/>
            </a:pPr>
            <a:r>
              <a:rPr lang="en-US" sz="2000"/>
              <a:t>Your library’s custom Web address for WorldShare ILL</a:t>
            </a:r>
          </a:p>
          <a:p>
            <a:pPr marL="457200" indent="-457200">
              <a:spcBef>
                <a:spcPts val="600"/>
              </a:spcBef>
              <a:buFont typeface="Arial" pitchFamily="34" charset="0"/>
              <a:buChar char="•"/>
            </a:pPr>
            <a:r>
              <a:rPr lang="en-US" sz="2000"/>
              <a:t>Your WorldShare ILL Username (can be changed later)</a:t>
            </a:r>
          </a:p>
          <a:p>
            <a:pPr marL="457200" indent="-457200">
              <a:spcBef>
                <a:spcPts val="600"/>
              </a:spcBef>
              <a:buFont typeface="Arial" pitchFamily="34" charset="0"/>
              <a:buChar char="•"/>
            </a:pPr>
            <a:r>
              <a:rPr lang="en-US" sz="2000"/>
              <a:t>Instructions for setting up your WorldShare ILL Password</a:t>
            </a:r>
          </a:p>
          <a:p>
            <a:pPr marL="457200" indent="-457200">
              <a:spcBef>
                <a:spcPts val="600"/>
              </a:spcBef>
              <a:buFont typeface="Arial" pitchFamily="34" charset="0"/>
              <a:buChar char="•"/>
            </a:pPr>
            <a:r>
              <a:rPr lang="en-US" sz="2000"/>
              <a:t>A 9-digit Authorization Number and Password for Stats</a:t>
            </a:r>
          </a:p>
        </p:txBody>
      </p:sp>
      <p:sp>
        <p:nvSpPr>
          <p:cNvPr id="3" name="Text Placeholder 2"/>
          <p:cNvSpPr>
            <a:spLocks noGrp="1"/>
          </p:cNvSpPr>
          <p:nvPr>
            <p:ph type="body" sz="quarter" idx="13"/>
          </p:nvPr>
        </p:nvSpPr>
        <p:spPr>
          <a:xfrm>
            <a:off x="352426" y="144521"/>
            <a:ext cx="8439148" cy="686442"/>
          </a:xfrm>
        </p:spPr>
        <p:txBody>
          <a:bodyPr/>
          <a:lstStyle/>
          <a:p>
            <a:r>
              <a:rPr lang="en-US" sz="3200"/>
              <a:t>Accessing WorldShare ILL – </a:t>
            </a:r>
          </a:p>
          <a:p>
            <a:r>
              <a:rPr lang="en-US" sz="3200"/>
              <a:t>New subscribers</a:t>
            </a:r>
          </a:p>
        </p:txBody>
      </p:sp>
    </p:spTree>
    <p:custDataLst>
      <p:tags r:id="rId1"/>
    </p:custDataLst>
    <p:extLst>
      <p:ext uri="{BB962C8B-B14F-4D97-AF65-F5344CB8AC3E}">
        <p14:creationId xmlns:p14="http://schemas.microsoft.com/office/powerpoint/2010/main" val="177521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29746"/>
            <a:ext cx="8439148" cy="3564831"/>
          </a:xfrm>
        </p:spPr>
        <p:txBody>
          <a:bodyPr/>
          <a:lstStyle/>
          <a:p>
            <a:pPr marL="0" indent="0">
              <a:spcBef>
                <a:spcPts val="600"/>
              </a:spcBef>
              <a:spcAft>
                <a:spcPts val="600"/>
              </a:spcAft>
              <a:buNone/>
            </a:pPr>
            <a:r>
              <a:rPr lang="en-US" dirty="0"/>
              <a:t>If your library already has access to </a:t>
            </a:r>
            <a:r>
              <a:rPr lang="en-US" dirty="0" err="1"/>
              <a:t>WorldShare</a:t>
            </a:r>
            <a:r>
              <a:rPr lang="en-US" dirty="0"/>
              <a:t> ILL:</a:t>
            </a:r>
          </a:p>
          <a:p>
            <a:pPr marL="457200" indent="-457200">
              <a:spcBef>
                <a:spcPts val="600"/>
              </a:spcBef>
              <a:spcAft>
                <a:spcPts val="600"/>
              </a:spcAft>
              <a:buFont typeface="Arial" pitchFamily="34" charset="0"/>
              <a:buChar char="•"/>
            </a:pPr>
            <a:r>
              <a:rPr lang="en-US" sz="2000" dirty="0"/>
              <a:t>Consult with your colleagues; they may be able to give you your institution’s custom Web address. If not, OCLC Customer Support can provide it</a:t>
            </a:r>
          </a:p>
          <a:p>
            <a:pPr marL="457200" indent="-457200">
              <a:spcBef>
                <a:spcPts val="600"/>
              </a:spcBef>
              <a:spcAft>
                <a:spcPts val="600"/>
              </a:spcAft>
              <a:buFont typeface="Arial" pitchFamily="34" charset="0"/>
              <a:buChar char="•"/>
            </a:pPr>
            <a:r>
              <a:rPr lang="en-US" sz="2000" dirty="0"/>
              <a:t>A colleague with admin permissions can create a username for you</a:t>
            </a:r>
          </a:p>
          <a:p>
            <a:pPr marL="457200" indent="-457200">
              <a:spcBef>
                <a:spcPts val="600"/>
              </a:spcBef>
              <a:spcAft>
                <a:spcPts val="600"/>
              </a:spcAft>
              <a:buFont typeface="Arial" pitchFamily="34" charset="0"/>
              <a:buChar char="•"/>
            </a:pPr>
            <a:r>
              <a:rPr lang="en-US" sz="2000" dirty="0"/>
              <a:t>If a colleague creates a username for you, you will still have to create your password</a:t>
            </a:r>
          </a:p>
          <a:p>
            <a:pPr marL="457200" indent="-457200">
              <a:spcBef>
                <a:spcPts val="600"/>
              </a:spcBef>
              <a:spcAft>
                <a:spcPts val="600"/>
              </a:spcAft>
              <a:buFont typeface="Arial" pitchFamily="34" charset="0"/>
              <a:buChar char="•"/>
            </a:pPr>
            <a:r>
              <a:rPr lang="en-US" sz="2000" dirty="0"/>
              <a:t>Usernames can always be changed later on</a:t>
            </a:r>
          </a:p>
        </p:txBody>
      </p:sp>
      <p:sp>
        <p:nvSpPr>
          <p:cNvPr id="3" name="Text Placeholder 2"/>
          <p:cNvSpPr>
            <a:spLocks noGrp="1"/>
          </p:cNvSpPr>
          <p:nvPr>
            <p:ph type="body" sz="quarter" idx="13"/>
          </p:nvPr>
        </p:nvSpPr>
        <p:spPr/>
        <p:txBody>
          <a:bodyPr/>
          <a:lstStyle/>
          <a:p>
            <a:r>
              <a:rPr lang="en-US" sz="3200"/>
              <a:t>Accessing WorldShare ILL – new staff</a:t>
            </a:r>
          </a:p>
        </p:txBody>
      </p:sp>
    </p:spTree>
    <p:custDataLst>
      <p:tags r:id="rId1"/>
    </p:custDataLst>
    <p:extLst>
      <p:ext uri="{BB962C8B-B14F-4D97-AF65-F5344CB8AC3E}">
        <p14:creationId xmlns:p14="http://schemas.microsoft.com/office/powerpoint/2010/main" val="107849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6FC95D-9289-98B8-0E78-BDD7C6992A63}"/>
              </a:ext>
            </a:extLst>
          </p:cNvPr>
          <p:cNvPicPr>
            <a:picLocks noChangeAspect="1"/>
          </p:cNvPicPr>
          <p:nvPr/>
        </p:nvPicPr>
        <p:blipFill>
          <a:blip r:embed="rId3"/>
          <a:stretch>
            <a:fillRect/>
          </a:stretch>
        </p:blipFill>
        <p:spPr>
          <a:xfrm>
            <a:off x="339390" y="2941943"/>
            <a:ext cx="8327532" cy="2083110"/>
          </a:xfrm>
          <a:prstGeom prst="rect">
            <a:avLst/>
          </a:prstGeom>
        </p:spPr>
      </p:pic>
      <p:pic>
        <p:nvPicPr>
          <p:cNvPr id="4" name="Picture 3">
            <a:extLst>
              <a:ext uri="{FF2B5EF4-FFF2-40B4-BE49-F238E27FC236}">
                <a16:creationId xmlns:a16="http://schemas.microsoft.com/office/drawing/2014/main" id="{76301536-A7D8-FAF5-367A-A48F005E7356}"/>
              </a:ext>
            </a:extLst>
          </p:cNvPr>
          <p:cNvPicPr>
            <a:picLocks noChangeAspect="1"/>
          </p:cNvPicPr>
          <p:nvPr/>
        </p:nvPicPr>
        <p:blipFill>
          <a:blip r:embed="rId4"/>
          <a:stretch>
            <a:fillRect/>
          </a:stretch>
        </p:blipFill>
        <p:spPr>
          <a:xfrm>
            <a:off x="339390" y="0"/>
            <a:ext cx="8327532" cy="3021029"/>
          </a:xfrm>
          <a:prstGeom prst="rect">
            <a:avLst/>
          </a:prstGeom>
        </p:spPr>
      </p:pic>
      <p:sp>
        <p:nvSpPr>
          <p:cNvPr id="2" name="TextBox 1">
            <a:extLst>
              <a:ext uri="{FF2B5EF4-FFF2-40B4-BE49-F238E27FC236}">
                <a16:creationId xmlns:a16="http://schemas.microsoft.com/office/drawing/2014/main" id="{DC868EA4-709B-1C3F-E36E-D51C5B3116CD}"/>
              </a:ext>
            </a:extLst>
          </p:cNvPr>
          <p:cNvSpPr txBox="1"/>
          <p:nvPr/>
        </p:nvSpPr>
        <p:spPr>
          <a:xfrm>
            <a:off x="5585791" y="2651697"/>
            <a:ext cx="2444706" cy="369332"/>
          </a:xfrm>
          <a:prstGeom prst="rect">
            <a:avLst/>
          </a:prstGeom>
          <a:noFill/>
        </p:spPr>
        <p:txBody>
          <a:bodyPr wrap="square" rtlCol="0">
            <a:spAutoFit/>
          </a:bodyPr>
          <a:lstStyle/>
          <a:p>
            <a:r>
              <a:rPr lang="en-US">
                <a:hlinkClick r:id="rId5"/>
              </a:rPr>
              <a:t>See Roles definitions</a:t>
            </a:r>
            <a:endParaRPr lang="en-US"/>
          </a:p>
        </p:txBody>
      </p:sp>
      <p:sp>
        <p:nvSpPr>
          <p:cNvPr id="3" name="Rectangle 2">
            <a:extLst>
              <a:ext uri="{FF2B5EF4-FFF2-40B4-BE49-F238E27FC236}">
                <a16:creationId xmlns:a16="http://schemas.microsoft.com/office/drawing/2014/main" id="{B735613E-CE33-9FA5-AD57-08811C9BC2C9}"/>
              </a:ext>
            </a:extLst>
          </p:cNvPr>
          <p:cNvSpPr/>
          <p:nvPr/>
        </p:nvSpPr>
        <p:spPr>
          <a:xfrm>
            <a:off x="5265174" y="2571750"/>
            <a:ext cx="2971800" cy="59915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086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30942"/>
          </a:xfrm>
        </p:spPr>
        <p:txBody>
          <a:bodyPr/>
          <a:lstStyle/>
          <a:p>
            <a:r>
              <a:rPr lang="en-US" sz="3200"/>
              <a:t>3. search options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custDataLst>
      <p:tags r:id="rId1"/>
    </p:custDataLst>
    <p:extLst>
      <p:ext uri="{BB962C8B-B14F-4D97-AF65-F5344CB8AC3E}">
        <p14:creationId xmlns:p14="http://schemas.microsoft.com/office/powerpoint/2010/main" val="87753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BC17C-952D-89C8-A8BC-5522AF0020C9}"/>
              </a:ext>
            </a:extLst>
          </p:cNvPr>
          <p:cNvSpPr>
            <a:spLocks noGrp="1"/>
          </p:cNvSpPr>
          <p:nvPr>
            <p:ph type="body" sz="quarter" idx="12"/>
          </p:nvPr>
        </p:nvSpPr>
        <p:spPr>
          <a:xfrm>
            <a:off x="326730" y="1104810"/>
            <a:ext cx="8439148" cy="3356378"/>
          </a:xfrm>
        </p:spPr>
        <p:txBody>
          <a:bodyPr/>
          <a:lstStyle/>
          <a:p>
            <a:r>
              <a:rPr lang="en-US"/>
              <a:t>Basic</a:t>
            </a:r>
          </a:p>
          <a:p>
            <a:r>
              <a:rPr lang="en-US"/>
              <a:t>Expert</a:t>
            </a:r>
          </a:p>
          <a:p>
            <a:r>
              <a:rPr lang="en-US"/>
              <a:t>Advanced</a:t>
            </a:r>
          </a:p>
        </p:txBody>
      </p:sp>
      <p:sp>
        <p:nvSpPr>
          <p:cNvPr id="3" name="Text Placeholder 2">
            <a:extLst>
              <a:ext uri="{FF2B5EF4-FFF2-40B4-BE49-F238E27FC236}">
                <a16:creationId xmlns:a16="http://schemas.microsoft.com/office/drawing/2014/main" id="{68B8188C-28F1-9C60-4406-0FEA7C723279}"/>
              </a:ext>
            </a:extLst>
          </p:cNvPr>
          <p:cNvSpPr>
            <a:spLocks noGrp="1"/>
          </p:cNvSpPr>
          <p:nvPr>
            <p:ph type="body" sz="quarter" idx="13"/>
          </p:nvPr>
        </p:nvSpPr>
        <p:spPr/>
        <p:txBody>
          <a:bodyPr/>
          <a:lstStyle/>
          <a:p>
            <a:r>
              <a:rPr lang="en-US" sz="3200"/>
              <a:t>Search options</a:t>
            </a:r>
          </a:p>
        </p:txBody>
      </p:sp>
      <p:sp>
        <p:nvSpPr>
          <p:cNvPr id="4" name="TextBox 3">
            <a:extLst>
              <a:ext uri="{FF2B5EF4-FFF2-40B4-BE49-F238E27FC236}">
                <a16:creationId xmlns:a16="http://schemas.microsoft.com/office/drawing/2014/main" id="{6A734721-7C5A-7D4A-764C-BDC665362618}"/>
              </a:ext>
            </a:extLst>
          </p:cNvPr>
          <p:cNvSpPr txBox="1"/>
          <p:nvPr/>
        </p:nvSpPr>
        <p:spPr>
          <a:xfrm>
            <a:off x="4240161" y="3480619"/>
            <a:ext cx="4225413" cy="369332"/>
          </a:xfrm>
          <a:prstGeom prst="rect">
            <a:avLst/>
          </a:prstGeom>
          <a:noFill/>
        </p:spPr>
        <p:txBody>
          <a:bodyPr wrap="square" rtlCol="0">
            <a:spAutoFit/>
          </a:bodyPr>
          <a:lstStyle/>
          <a:p>
            <a:r>
              <a:rPr lang="en-US">
                <a:hlinkClick r:id="rId3"/>
              </a:rPr>
              <a:t>See Search options</a:t>
            </a:r>
            <a:endParaRPr lang="en-US"/>
          </a:p>
        </p:txBody>
      </p:sp>
      <p:sp>
        <p:nvSpPr>
          <p:cNvPr id="5" name="Rectangle 4">
            <a:extLst>
              <a:ext uri="{FF2B5EF4-FFF2-40B4-BE49-F238E27FC236}">
                <a16:creationId xmlns:a16="http://schemas.microsoft.com/office/drawing/2014/main" id="{A4E4D968-36C2-F63E-1289-01BC64856A6E}"/>
              </a:ext>
            </a:extLst>
          </p:cNvPr>
          <p:cNvSpPr/>
          <p:nvPr/>
        </p:nvSpPr>
        <p:spPr>
          <a:xfrm>
            <a:off x="4085303" y="3480619"/>
            <a:ext cx="2654710" cy="42770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2040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196" y="600648"/>
            <a:ext cx="8174038" cy="1221873"/>
          </a:xfrm>
        </p:spPr>
        <p:txBody>
          <a:bodyPr/>
          <a:lstStyle/>
          <a:p>
            <a:r>
              <a:rPr lang="en-US" sz="3200"/>
              <a:t>4. Overview of </a:t>
            </a:r>
          </a:p>
          <a:p>
            <a:r>
              <a:rPr lang="en-US" sz="3200"/>
              <a:t>creating ILL requests</a:t>
            </a:r>
          </a:p>
        </p:txBody>
      </p:sp>
      <p:sp>
        <p:nvSpPr>
          <p:cNvPr id="5" name="Text Placeholder 4"/>
          <p:cNvSpPr>
            <a:spLocks noGrp="1"/>
          </p:cNvSpPr>
          <p:nvPr>
            <p:ph type="body" sz="quarter" idx="11"/>
          </p:nvPr>
        </p:nvSpPr>
        <p:spPr>
          <a:xfrm>
            <a:off x="105362" y="600648"/>
            <a:ext cx="265112" cy="4505325"/>
          </a:xfrm>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custDataLst>
      <p:tags r:id="rId1"/>
    </p:custDataLst>
    <p:extLst>
      <p:ext uri="{BB962C8B-B14F-4D97-AF65-F5344CB8AC3E}">
        <p14:creationId xmlns:p14="http://schemas.microsoft.com/office/powerpoint/2010/main" val="178656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B6DFB1-9C44-5611-2297-C6651FBD2C85}"/>
              </a:ext>
            </a:extLst>
          </p:cNvPr>
          <p:cNvSpPr>
            <a:spLocks noGrp="1"/>
          </p:cNvSpPr>
          <p:nvPr>
            <p:ph type="body" sz="quarter" idx="12"/>
          </p:nvPr>
        </p:nvSpPr>
        <p:spPr/>
        <p:txBody>
          <a:bodyPr/>
          <a:lstStyle/>
          <a:p>
            <a:r>
              <a:rPr lang="en-US" sz="2000" dirty="0"/>
              <a:t>Introduction to WSILL – Get Started</a:t>
            </a:r>
          </a:p>
          <a:p>
            <a:r>
              <a:rPr lang="en-US" sz="2000" dirty="0"/>
              <a:t>Introduction to WSILL – Prepare and plan</a:t>
            </a:r>
          </a:p>
          <a:p>
            <a:pPr marL="0" indent="0">
              <a:buNone/>
            </a:pPr>
            <a:endParaRPr lang="en-US" sz="2000" dirty="0"/>
          </a:p>
          <a:p>
            <a:pPr marL="0" indent="0">
              <a:buNone/>
            </a:pPr>
            <a:r>
              <a:rPr lang="en-US" sz="2000" dirty="0">
                <a:hlinkClick r:id="rId3"/>
              </a:rPr>
              <a:t>Register</a:t>
            </a:r>
            <a:endParaRPr lang="en-US" sz="2000" dirty="0"/>
          </a:p>
          <a:p>
            <a:endParaRPr lang="en-US" sz="2000" dirty="0"/>
          </a:p>
          <a:p>
            <a:pPr marL="0" indent="0">
              <a:buNone/>
            </a:pPr>
            <a:r>
              <a:rPr lang="en-US" sz="2000" dirty="0"/>
              <a:t>Receive Community Center badge for attending training</a:t>
            </a:r>
          </a:p>
          <a:p>
            <a:pPr marL="0" indent="0">
              <a:buNone/>
            </a:pPr>
            <a:r>
              <a:rPr lang="en-US" sz="2000" dirty="0"/>
              <a:t>Complete this form: </a:t>
            </a:r>
            <a:r>
              <a:rPr lang="en-US" sz="1800" b="1" dirty="0">
                <a:solidFill>
                  <a:srgbClr val="0070C0"/>
                </a:solidFill>
                <a:effectLst/>
                <a:latin typeface="Aptos" panose="020B0004020202020204" pitchFamily="34" charset="0"/>
                <a:ea typeface="Aptos" panose="020B0004020202020204" pitchFamily="34" charset="0"/>
                <a:cs typeface="Aptos" panose="020B0004020202020204" pitchFamily="34" charset="0"/>
              </a:rPr>
              <a:t>oc.lc/training-badge-request </a:t>
            </a:r>
            <a:endParaRPr lang="en-US" sz="2000" b="1" dirty="0">
              <a:solidFill>
                <a:srgbClr val="0070C0"/>
              </a:solidFill>
            </a:endParaRPr>
          </a:p>
        </p:txBody>
      </p:sp>
      <p:sp>
        <p:nvSpPr>
          <p:cNvPr id="3" name="Text Placeholder 2">
            <a:extLst>
              <a:ext uri="{FF2B5EF4-FFF2-40B4-BE49-F238E27FC236}">
                <a16:creationId xmlns:a16="http://schemas.microsoft.com/office/drawing/2014/main" id="{BB0BE215-AE34-1A87-3D4C-51204E6F635A}"/>
              </a:ext>
            </a:extLst>
          </p:cNvPr>
          <p:cNvSpPr>
            <a:spLocks noGrp="1"/>
          </p:cNvSpPr>
          <p:nvPr>
            <p:ph type="body" sz="quarter" idx="13"/>
          </p:nvPr>
        </p:nvSpPr>
        <p:spPr>
          <a:xfrm>
            <a:off x="340786" y="179531"/>
            <a:ext cx="8439148" cy="686442"/>
          </a:xfrm>
        </p:spPr>
        <p:txBody>
          <a:bodyPr/>
          <a:lstStyle/>
          <a:p>
            <a:r>
              <a:rPr lang="en-US" sz="3200"/>
              <a:t>Introduction to WorldShare ILL</a:t>
            </a:r>
          </a:p>
        </p:txBody>
      </p:sp>
    </p:spTree>
    <p:custDataLst>
      <p:tags r:id="rId1"/>
    </p:custDataLst>
    <p:extLst>
      <p:ext uri="{BB962C8B-B14F-4D97-AF65-F5344CB8AC3E}">
        <p14:creationId xmlns:p14="http://schemas.microsoft.com/office/powerpoint/2010/main" val="355279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6E4C43-1009-445E-8996-22BBBEB1C678}"/>
              </a:ext>
            </a:extLst>
          </p:cNvPr>
          <p:cNvSpPr txBox="1"/>
          <p:nvPr/>
        </p:nvSpPr>
        <p:spPr>
          <a:xfrm>
            <a:off x="6975301" y="1062524"/>
            <a:ext cx="1991251" cy="707886"/>
          </a:xfrm>
          <a:prstGeom prst="rect">
            <a:avLst/>
          </a:prstGeom>
          <a:noFill/>
        </p:spPr>
        <p:txBody>
          <a:bodyPr wrap="none" rtlCol="0">
            <a:spAutoFit/>
          </a:bodyPr>
          <a:lstStyle/>
          <a:p>
            <a:r>
              <a:rPr lang="en-US" sz="2000" b="1"/>
              <a:t>Loan request</a:t>
            </a:r>
          </a:p>
          <a:p>
            <a:r>
              <a:rPr lang="en-US" sz="2000" b="1"/>
              <a:t>(Physical item)</a:t>
            </a:r>
          </a:p>
        </p:txBody>
      </p:sp>
      <p:cxnSp>
        <p:nvCxnSpPr>
          <p:cNvPr id="9" name="Straight Arrow Connector 8">
            <a:extLst>
              <a:ext uri="{FF2B5EF4-FFF2-40B4-BE49-F238E27FC236}">
                <a16:creationId xmlns:a16="http://schemas.microsoft.com/office/drawing/2014/main" id="{4C2860E1-2981-4510-A39E-80FB72FE2F65}"/>
              </a:ext>
            </a:extLst>
          </p:cNvPr>
          <p:cNvCxnSpPr>
            <a:cxnSpLocks/>
          </p:cNvCxnSpPr>
          <p:nvPr/>
        </p:nvCxnSpPr>
        <p:spPr>
          <a:xfrm flipH="1">
            <a:off x="6508311" y="1247190"/>
            <a:ext cx="46699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0D9C7A50-9F50-D026-BA88-0B2F65FCB95A}"/>
              </a:ext>
            </a:extLst>
          </p:cNvPr>
          <p:cNvSpPr/>
          <p:nvPr/>
        </p:nvSpPr>
        <p:spPr>
          <a:xfrm>
            <a:off x="234392" y="409437"/>
            <a:ext cx="6154094" cy="188338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094DFF-43D1-1E8A-9BC5-E74F4F31B8E4}"/>
              </a:ext>
            </a:extLst>
          </p:cNvPr>
          <p:cNvSpPr/>
          <p:nvPr/>
        </p:nvSpPr>
        <p:spPr>
          <a:xfrm>
            <a:off x="233086" y="2571751"/>
            <a:ext cx="5144826" cy="188338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5C220EE-E4DB-BCCF-D4AC-B394F71D8A7B}"/>
              </a:ext>
            </a:extLst>
          </p:cNvPr>
          <p:cNvCxnSpPr>
            <a:cxnSpLocks/>
          </p:cNvCxnSpPr>
          <p:nvPr/>
        </p:nvCxnSpPr>
        <p:spPr>
          <a:xfrm flipH="1">
            <a:off x="5291385" y="3470606"/>
            <a:ext cx="46699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8B8DA42-689E-40D3-3623-3C06B07F679E}"/>
              </a:ext>
            </a:extLst>
          </p:cNvPr>
          <p:cNvSpPr txBox="1"/>
          <p:nvPr/>
        </p:nvSpPr>
        <p:spPr>
          <a:xfrm>
            <a:off x="5803396" y="3285940"/>
            <a:ext cx="2220480" cy="707886"/>
          </a:xfrm>
          <a:prstGeom prst="rect">
            <a:avLst/>
          </a:prstGeom>
          <a:noFill/>
        </p:spPr>
        <p:txBody>
          <a:bodyPr wrap="none" rtlCol="0">
            <a:spAutoFit/>
          </a:bodyPr>
          <a:lstStyle/>
          <a:p>
            <a:r>
              <a:rPr lang="en-US" sz="2000" b="1"/>
              <a:t>Copy request</a:t>
            </a:r>
          </a:p>
          <a:p>
            <a:r>
              <a:rPr lang="en-US" sz="2000" b="1"/>
              <a:t>(electronic copy)</a:t>
            </a:r>
          </a:p>
        </p:txBody>
      </p:sp>
      <p:pic>
        <p:nvPicPr>
          <p:cNvPr id="17" name="Picture 16">
            <a:extLst>
              <a:ext uri="{FF2B5EF4-FFF2-40B4-BE49-F238E27FC236}">
                <a16:creationId xmlns:a16="http://schemas.microsoft.com/office/drawing/2014/main" id="{1BD330A2-BC8E-98C8-66E0-843AF112571E}"/>
              </a:ext>
            </a:extLst>
          </p:cNvPr>
          <p:cNvPicPr>
            <a:picLocks noChangeAspect="1"/>
          </p:cNvPicPr>
          <p:nvPr/>
        </p:nvPicPr>
        <p:blipFill>
          <a:blip r:embed="rId4"/>
          <a:stretch>
            <a:fillRect/>
          </a:stretch>
        </p:blipFill>
        <p:spPr>
          <a:xfrm>
            <a:off x="592437" y="564530"/>
            <a:ext cx="4527783" cy="1365320"/>
          </a:xfrm>
          <a:prstGeom prst="rect">
            <a:avLst/>
          </a:prstGeom>
        </p:spPr>
      </p:pic>
      <p:pic>
        <p:nvPicPr>
          <p:cNvPr id="21" name="Picture 20">
            <a:extLst>
              <a:ext uri="{FF2B5EF4-FFF2-40B4-BE49-F238E27FC236}">
                <a16:creationId xmlns:a16="http://schemas.microsoft.com/office/drawing/2014/main" id="{FDF42148-22A1-1FB3-3ADB-00FBD0F805E4}"/>
              </a:ext>
            </a:extLst>
          </p:cNvPr>
          <p:cNvPicPr>
            <a:picLocks noChangeAspect="1"/>
          </p:cNvPicPr>
          <p:nvPr/>
        </p:nvPicPr>
        <p:blipFill>
          <a:blip r:embed="rId5"/>
          <a:stretch>
            <a:fillRect/>
          </a:stretch>
        </p:blipFill>
        <p:spPr>
          <a:xfrm>
            <a:off x="233086" y="2530235"/>
            <a:ext cx="3187864" cy="1041454"/>
          </a:xfrm>
          <a:prstGeom prst="rect">
            <a:avLst/>
          </a:prstGeom>
        </p:spPr>
      </p:pic>
      <p:sp>
        <p:nvSpPr>
          <p:cNvPr id="19" name="TextBox 18">
            <a:extLst>
              <a:ext uri="{FF2B5EF4-FFF2-40B4-BE49-F238E27FC236}">
                <a16:creationId xmlns:a16="http://schemas.microsoft.com/office/drawing/2014/main" id="{A08BA478-82C6-CD8D-6774-095C748DE8BC}"/>
              </a:ext>
            </a:extLst>
          </p:cNvPr>
          <p:cNvSpPr txBox="1"/>
          <p:nvPr/>
        </p:nvSpPr>
        <p:spPr>
          <a:xfrm>
            <a:off x="2549204" y="3285940"/>
            <a:ext cx="2944679" cy="1061829"/>
          </a:xfrm>
          <a:prstGeom prst="rect">
            <a:avLst/>
          </a:prstGeom>
          <a:noFill/>
        </p:spPr>
        <p:txBody>
          <a:bodyPr wrap="square">
            <a:spAutoFit/>
          </a:bodyPr>
          <a:lstStyle/>
          <a:p>
            <a:r>
              <a:rPr lang="en-US" sz="1050" dirty="0"/>
              <a:t>Article: Microplastic Accumulation in Freshwater Ecosystems: A 20-Year ReviewJournal: Environmental Science &amp; </a:t>
            </a:r>
            <a:r>
              <a:rPr lang="en-US" sz="1050" dirty="0" err="1"/>
              <a:t>TechnologyISSN</a:t>
            </a:r>
            <a:r>
              <a:rPr lang="en-US" sz="1050" dirty="0"/>
              <a:t>: 0013-936X (print), 1520-5851 (online)Volume: 56 Issue: 12 Date: June 2022Pages: 8450–8465</a:t>
            </a:r>
          </a:p>
        </p:txBody>
      </p:sp>
    </p:spTree>
    <p:custDataLst>
      <p:tags r:id="rId1"/>
    </p:custDataLst>
    <p:extLst>
      <p:ext uri="{BB962C8B-B14F-4D97-AF65-F5344CB8AC3E}">
        <p14:creationId xmlns:p14="http://schemas.microsoft.com/office/powerpoint/2010/main" val="132812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B51D94-5CBE-2634-2911-9E4D2AAC3A37}"/>
              </a:ext>
            </a:extLst>
          </p:cNvPr>
          <p:cNvSpPr>
            <a:spLocks noGrp="1"/>
          </p:cNvSpPr>
          <p:nvPr>
            <p:ph type="body" sz="quarter" idx="13"/>
          </p:nvPr>
        </p:nvSpPr>
        <p:spPr>
          <a:xfrm>
            <a:off x="340786" y="70933"/>
            <a:ext cx="8439148" cy="686442"/>
          </a:xfrm>
        </p:spPr>
        <p:txBody>
          <a:bodyPr/>
          <a:lstStyle/>
          <a:p>
            <a:r>
              <a:rPr lang="en-US" sz="3200"/>
              <a:t>Lending library view of loan requests</a:t>
            </a:r>
          </a:p>
        </p:txBody>
      </p:sp>
      <p:pic>
        <p:nvPicPr>
          <p:cNvPr id="7" name="Picture 6">
            <a:extLst>
              <a:ext uri="{FF2B5EF4-FFF2-40B4-BE49-F238E27FC236}">
                <a16:creationId xmlns:a16="http://schemas.microsoft.com/office/drawing/2014/main" id="{A1137073-CEDF-E22E-A51F-19D37DB8B5B6}"/>
              </a:ext>
            </a:extLst>
          </p:cNvPr>
          <p:cNvPicPr>
            <a:picLocks noChangeAspect="1"/>
          </p:cNvPicPr>
          <p:nvPr/>
        </p:nvPicPr>
        <p:blipFill>
          <a:blip r:embed="rId3"/>
          <a:srcRect r="24232" b="12917"/>
          <a:stretch>
            <a:fillRect/>
          </a:stretch>
        </p:blipFill>
        <p:spPr>
          <a:xfrm>
            <a:off x="650928" y="757374"/>
            <a:ext cx="6672436" cy="3935237"/>
          </a:xfrm>
          <a:prstGeom prst="rect">
            <a:avLst/>
          </a:prstGeom>
        </p:spPr>
      </p:pic>
      <p:sp>
        <p:nvSpPr>
          <p:cNvPr id="9" name="Rectangle 8">
            <a:extLst>
              <a:ext uri="{FF2B5EF4-FFF2-40B4-BE49-F238E27FC236}">
                <a16:creationId xmlns:a16="http://schemas.microsoft.com/office/drawing/2014/main" id="{9E32C504-15A5-545B-B34A-1D63D7A316BD}"/>
              </a:ext>
            </a:extLst>
          </p:cNvPr>
          <p:cNvSpPr/>
          <p:nvPr/>
        </p:nvSpPr>
        <p:spPr>
          <a:xfrm>
            <a:off x="514350" y="1845129"/>
            <a:ext cx="1289957" cy="48985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C5830F-718A-7B3B-2548-37DDACEAEA12}"/>
              </a:ext>
            </a:extLst>
          </p:cNvPr>
          <p:cNvSpPr/>
          <p:nvPr/>
        </p:nvSpPr>
        <p:spPr>
          <a:xfrm>
            <a:off x="5494472" y="4202754"/>
            <a:ext cx="1289957" cy="48985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9039D81-26D8-3373-786C-98EEE5BD4994}"/>
              </a:ext>
            </a:extLst>
          </p:cNvPr>
          <p:cNvCxnSpPr/>
          <p:nvPr/>
        </p:nvCxnSpPr>
        <p:spPr>
          <a:xfrm flipH="1" flipV="1">
            <a:off x="2076773" y="2090057"/>
            <a:ext cx="387458" cy="2449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010BC1B-41C5-88F7-F1E4-69B83DF13052}"/>
              </a:ext>
            </a:extLst>
          </p:cNvPr>
          <p:cNvCxnSpPr>
            <a:cxnSpLocks/>
          </p:cNvCxnSpPr>
          <p:nvPr/>
        </p:nvCxnSpPr>
        <p:spPr>
          <a:xfrm flipV="1">
            <a:off x="2464231" y="2100296"/>
            <a:ext cx="116413" cy="2346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36F1812-2925-40E5-3C20-3AC6EB7E3039}"/>
              </a:ext>
            </a:extLst>
          </p:cNvPr>
          <p:cNvCxnSpPr>
            <a:cxnSpLocks/>
          </p:cNvCxnSpPr>
          <p:nvPr/>
        </p:nvCxnSpPr>
        <p:spPr>
          <a:xfrm flipV="1">
            <a:off x="2474385" y="2100295"/>
            <a:ext cx="981737" cy="2295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93357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416F8-8AF7-0528-746A-49D4E5F5793B}"/>
              </a:ext>
            </a:extLst>
          </p:cNvPr>
          <p:cNvSpPr>
            <a:spLocks noGrp="1"/>
          </p:cNvSpPr>
          <p:nvPr>
            <p:ph type="body" sz="quarter" idx="13"/>
          </p:nvPr>
        </p:nvSpPr>
        <p:spPr>
          <a:xfrm>
            <a:off x="340786" y="70933"/>
            <a:ext cx="8439148" cy="686442"/>
          </a:xfrm>
        </p:spPr>
        <p:txBody>
          <a:bodyPr/>
          <a:lstStyle/>
          <a:p>
            <a:r>
              <a:rPr lang="en-US" sz="3200"/>
              <a:t>Lending library view of copy requests</a:t>
            </a:r>
          </a:p>
        </p:txBody>
      </p:sp>
      <p:pic>
        <p:nvPicPr>
          <p:cNvPr id="10" name="Picture 9">
            <a:extLst>
              <a:ext uri="{FF2B5EF4-FFF2-40B4-BE49-F238E27FC236}">
                <a16:creationId xmlns:a16="http://schemas.microsoft.com/office/drawing/2014/main" id="{B71D616B-B14D-E157-4F9C-917A98F2F9E8}"/>
              </a:ext>
            </a:extLst>
          </p:cNvPr>
          <p:cNvPicPr>
            <a:picLocks noChangeAspect="1"/>
          </p:cNvPicPr>
          <p:nvPr/>
        </p:nvPicPr>
        <p:blipFill>
          <a:blip r:embed="rId3"/>
          <a:stretch>
            <a:fillRect/>
          </a:stretch>
        </p:blipFill>
        <p:spPr>
          <a:xfrm>
            <a:off x="1263111" y="645856"/>
            <a:ext cx="6462794" cy="4205550"/>
          </a:xfrm>
          <a:prstGeom prst="rect">
            <a:avLst/>
          </a:prstGeom>
        </p:spPr>
      </p:pic>
      <p:sp>
        <p:nvSpPr>
          <p:cNvPr id="6" name="Rectangle 5">
            <a:extLst>
              <a:ext uri="{FF2B5EF4-FFF2-40B4-BE49-F238E27FC236}">
                <a16:creationId xmlns:a16="http://schemas.microsoft.com/office/drawing/2014/main" id="{C9F0755F-A5C7-40C4-4776-650B2D5D659E}"/>
              </a:ext>
            </a:extLst>
          </p:cNvPr>
          <p:cNvSpPr/>
          <p:nvPr/>
        </p:nvSpPr>
        <p:spPr>
          <a:xfrm>
            <a:off x="1170121" y="1539965"/>
            <a:ext cx="1110520" cy="72250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248F8B-5A17-214C-0F50-BE17AA1F85FC}"/>
              </a:ext>
            </a:extLst>
          </p:cNvPr>
          <p:cNvSpPr/>
          <p:nvPr/>
        </p:nvSpPr>
        <p:spPr>
          <a:xfrm>
            <a:off x="5708541" y="4350063"/>
            <a:ext cx="1102964" cy="50134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C4FF17-E0CC-2BCB-B41F-3C11CA694F9D}"/>
              </a:ext>
            </a:extLst>
          </p:cNvPr>
          <p:cNvSpPr/>
          <p:nvPr/>
        </p:nvSpPr>
        <p:spPr>
          <a:xfrm>
            <a:off x="2382862" y="4083803"/>
            <a:ext cx="724548" cy="26626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8DBE0CC-B6E0-B9D6-EE39-12AD10120310}"/>
              </a:ext>
            </a:extLst>
          </p:cNvPr>
          <p:cNvCxnSpPr/>
          <p:nvPr/>
        </p:nvCxnSpPr>
        <p:spPr>
          <a:xfrm flipH="1" flipV="1">
            <a:off x="2557220" y="1906292"/>
            <a:ext cx="596685" cy="2789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40A922C-47E6-78E6-CF46-C020732230B4}"/>
              </a:ext>
            </a:extLst>
          </p:cNvPr>
          <p:cNvCxnSpPr>
            <a:cxnSpLocks/>
          </p:cNvCxnSpPr>
          <p:nvPr/>
        </p:nvCxnSpPr>
        <p:spPr>
          <a:xfrm flipH="1" flipV="1">
            <a:off x="2833799" y="1811478"/>
            <a:ext cx="273611" cy="3737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AB6D73F-60E8-7FB4-37CC-85BEBE6E0819}"/>
              </a:ext>
            </a:extLst>
          </p:cNvPr>
          <p:cNvCxnSpPr>
            <a:cxnSpLocks/>
          </p:cNvCxnSpPr>
          <p:nvPr/>
        </p:nvCxnSpPr>
        <p:spPr>
          <a:xfrm flipV="1">
            <a:off x="3153905" y="1893184"/>
            <a:ext cx="677761" cy="2920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7229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6ABF08-16D2-4E80-8FC9-10E6A3E42F71}"/>
              </a:ext>
            </a:extLst>
          </p:cNvPr>
          <p:cNvSpPr>
            <a:spLocks noGrp="1"/>
          </p:cNvSpPr>
          <p:nvPr>
            <p:ph type="body" sz="quarter" idx="10"/>
          </p:nvPr>
        </p:nvSpPr>
        <p:spPr>
          <a:xfrm>
            <a:off x="315259" y="831061"/>
            <a:ext cx="8174038" cy="630942"/>
          </a:xfrm>
        </p:spPr>
        <p:txBody>
          <a:bodyPr/>
          <a:lstStyle/>
          <a:p>
            <a:r>
              <a:rPr lang="en-US" sz="3200"/>
              <a:t>Questions? Use the chat</a:t>
            </a:r>
          </a:p>
        </p:txBody>
      </p:sp>
      <p:sp>
        <p:nvSpPr>
          <p:cNvPr id="3" name="Text Placeholder 2">
            <a:extLst>
              <a:ext uri="{FF2B5EF4-FFF2-40B4-BE49-F238E27FC236}">
                <a16:creationId xmlns:a16="http://schemas.microsoft.com/office/drawing/2014/main" id="{7C8D761A-DBFA-4CE7-9C00-E63BBB9D400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1123EF8-1DC9-4D46-8030-7607FFAEC467}"/>
              </a:ext>
            </a:extLst>
          </p:cNvPr>
          <p:cNvSpPr>
            <a:spLocks noGrp="1"/>
          </p:cNvSpPr>
          <p:nvPr>
            <p:ph type="body" sz="quarter" idx="12"/>
          </p:nvPr>
        </p:nvSpPr>
        <p:spPr/>
        <p:txBody>
          <a:bodyPr/>
          <a:lstStyle/>
          <a:p>
            <a:endParaRPr lang="en-US"/>
          </a:p>
        </p:txBody>
      </p:sp>
      <p:pic>
        <p:nvPicPr>
          <p:cNvPr id="6" name="Picture 5" descr="A picture containing umbrella&#10;&#10;Description automatically generated">
            <a:extLst>
              <a:ext uri="{FF2B5EF4-FFF2-40B4-BE49-F238E27FC236}">
                <a16:creationId xmlns:a16="http://schemas.microsoft.com/office/drawing/2014/main" id="{F6DCB247-4F04-4D20-A39B-C61CC51DA46D}"/>
              </a:ext>
            </a:extLst>
          </p:cNvPr>
          <p:cNvPicPr>
            <a:picLocks noChangeAspect="1"/>
          </p:cNvPicPr>
          <p:nvPr/>
        </p:nvPicPr>
        <p:blipFill>
          <a:blip r:embed="rId3"/>
          <a:stretch>
            <a:fillRect/>
          </a:stretch>
        </p:blipFill>
        <p:spPr>
          <a:xfrm>
            <a:off x="4511222" y="1716443"/>
            <a:ext cx="3137807" cy="3137807"/>
          </a:xfrm>
          <a:prstGeom prst="rect">
            <a:avLst/>
          </a:prstGeom>
        </p:spPr>
      </p:pic>
    </p:spTree>
    <p:custDataLst>
      <p:tags r:id="rId1"/>
    </p:custDataLst>
    <p:extLst>
      <p:ext uri="{BB962C8B-B14F-4D97-AF65-F5344CB8AC3E}">
        <p14:creationId xmlns:p14="http://schemas.microsoft.com/office/powerpoint/2010/main" val="3980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29155-73D1-9FC9-15DD-225E9D3FCF67}"/>
              </a:ext>
            </a:extLst>
          </p:cNvPr>
          <p:cNvSpPr>
            <a:spLocks noGrp="1"/>
          </p:cNvSpPr>
          <p:nvPr>
            <p:ph type="body" sz="quarter" idx="12"/>
          </p:nvPr>
        </p:nvSpPr>
        <p:spPr>
          <a:xfrm>
            <a:off x="377306" y="1248111"/>
            <a:ext cx="8439148" cy="3356378"/>
          </a:xfrm>
        </p:spPr>
        <p:txBody>
          <a:bodyPr/>
          <a:lstStyle/>
          <a:p>
            <a:pPr marL="457200" indent="-457200">
              <a:buFont typeface="+mj-lt"/>
              <a:buAutoNum type="arabicPeriod"/>
            </a:pPr>
            <a:r>
              <a:rPr lang="en-US" sz="2000"/>
              <a:t>The type of request (copy or loan) is not important.</a:t>
            </a:r>
          </a:p>
          <a:p>
            <a:pPr marL="457200" indent="-457200">
              <a:buFont typeface="+mj-lt"/>
              <a:buAutoNum type="arabicPeriod"/>
            </a:pPr>
            <a:endParaRPr lang="en-US" sz="2000"/>
          </a:p>
          <a:p>
            <a:pPr marL="457200" indent="-457200">
              <a:buFont typeface="+mj-lt"/>
              <a:buAutoNum type="arabicPeriod"/>
            </a:pPr>
            <a:r>
              <a:rPr lang="en-US" sz="2000"/>
              <a:t>Staff accounts are created by OCLC only.</a:t>
            </a:r>
          </a:p>
          <a:p>
            <a:pPr marL="457200" indent="-457200">
              <a:buFont typeface="+mj-lt"/>
              <a:buAutoNum type="arabicPeriod"/>
            </a:pPr>
            <a:endParaRPr lang="en-US" sz="2000"/>
          </a:p>
          <a:p>
            <a:pPr marL="457200" indent="-457200">
              <a:buFont typeface="+mj-lt"/>
              <a:buAutoNum type="arabicPeriod"/>
            </a:pPr>
            <a:r>
              <a:rPr lang="en-US" sz="2000"/>
              <a:t>The lender string can have up to 15 lenders.</a:t>
            </a:r>
          </a:p>
          <a:p>
            <a:pPr marL="457200" indent="-457200">
              <a:buFont typeface="+mj-lt"/>
              <a:buAutoNum type="arabicPeriod"/>
            </a:pPr>
            <a:endParaRPr lang="en-US" sz="2000"/>
          </a:p>
          <a:p>
            <a:pPr marL="457200" indent="-457200">
              <a:buFont typeface="+mj-lt"/>
              <a:buAutoNum type="arabicPeriod"/>
            </a:pPr>
            <a:r>
              <a:rPr lang="en-US" sz="2000"/>
              <a:t>You can access WSILL using any WSILL URL.</a:t>
            </a:r>
          </a:p>
          <a:p>
            <a:endParaRPr lang="en-US"/>
          </a:p>
          <a:p>
            <a:endParaRPr lang="en-US"/>
          </a:p>
          <a:p>
            <a:endParaRPr lang="en-US"/>
          </a:p>
        </p:txBody>
      </p:sp>
      <p:sp>
        <p:nvSpPr>
          <p:cNvPr id="3" name="Text Placeholder 2">
            <a:extLst>
              <a:ext uri="{FF2B5EF4-FFF2-40B4-BE49-F238E27FC236}">
                <a16:creationId xmlns:a16="http://schemas.microsoft.com/office/drawing/2014/main" id="{CDB987A2-D3F3-0645-8411-8B72714E6E62}"/>
              </a:ext>
            </a:extLst>
          </p:cNvPr>
          <p:cNvSpPr>
            <a:spLocks noGrp="1"/>
          </p:cNvSpPr>
          <p:nvPr>
            <p:ph type="body" sz="quarter" idx="13"/>
          </p:nvPr>
        </p:nvSpPr>
        <p:spPr/>
        <p:txBody>
          <a:bodyPr/>
          <a:lstStyle/>
          <a:p>
            <a:r>
              <a:rPr lang="en-US" sz="3200"/>
              <a:t>Select the </a:t>
            </a:r>
            <a:r>
              <a:rPr lang="en-US" sz="3200">
                <a:solidFill>
                  <a:srgbClr val="FF0000"/>
                </a:solidFill>
              </a:rPr>
              <a:t>correct</a:t>
            </a:r>
            <a:r>
              <a:rPr lang="en-US" sz="3200"/>
              <a:t> statement</a:t>
            </a:r>
          </a:p>
        </p:txBody>
      </p:sp>
    </p:spTree>
    <p:custDataLst>
      <p:tags r:id="rId1"/>
    </p:custDataLst>
    <p:extLst>
      <p:ext uri="{BB962C8B-B14F-4D97-AF65-F5344CB8AC3E}">
        <p14:creationId xmlns:p14="http://schemas.microsoft.com/office/powerpoint/2010/main" val="31723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5C0AC-8B22-4789-80F2-E1E73B32BE83}"/>
              </a:ext>
            </a:extLst>
          </p:cNvPr>
          <p:cNvSpPr>
            <a:spLocks noGrp="1"/>
          </p:cNvSpPr>
          <p:nvPr>
            <p:ph type="body" sz="quarter" idx="12"/>
          </p:nvPr>
        </p:nvSpPr>
        <p:spPr>
          <a:xfrm>
            <a:off x="405434" y="1967156"/>
            <a:ext cx="8439148" cy="2627833"/>
          </a:xfrm>
        </p:spPr>
        <p:txBody>
          <a:bodyPr/>
          <a:lstStyle/>
          <a:p>
            <a:pPr marL="457200" indent="-457200">
              <a:buFont typeface="+mj-lt"/>
              <a:buAutoNum type="arabicPeriod"/>
            </a:pPr>
            <a:r>
              <a:rPr lang="en-US" sz="2000"/>
              <a:t>Copy</a:t>
            </a:r>
          </a:p>
          <a:p>
            <a:pPr marL="457200" indent="-457200">
              <a:buFont typeface="+mj-lt"/>
              <a:buAutoNum type="arabicPeriod"/>
            </a:pPr>
            <a:endParaRPr lang="en-US" sz="2000"/>
          </a:p>
          <a:p>
            <a:pPr marL="457200" indent="-457200">
              <a:buFont typeface="+mj-lt"/>
              <a:buAutoNum type="arabicPeriod"/>
            </a:pPr>
            <a:r>
              <a:rPr lang="en-US" sz="2000"/>
              <a:t>Loan</a:t>
            </a:r>
          </a:p>
          <a:p>
            <a:pPr marL="0" indent="0">
              <a:buNone/>
            </a:pPr>
            <a:endParaRPr lang="en-US"/>
          </a:p>
        </p:txBody>
      </p:sp>
      <p:sp>
        <p:nvSpPr>
          <p:cNvPr id="3" name="Text Placeholder 2">
            <a:extLst>
              <a:ext uri="{FF2B5EF4-FFF2-40B4-BE49-F238E27FC236}">
                <a16:creationId xmlns:a16="http://schemas.microsoft.com/office/drawing/2014/main" id="{519B2C57-6E1E-4652-BFD3-F8E443695DDC}"/>
              </a:ext>
            </a:extLst>
          </p:cNvPr>
          <p:cNvSpPr>
            <a:spLocks noGrp="1"/>
          </p:cNvSpPr>
          <p:nvPr>
            <p:ph type="body" sz="quarter" idx="13"/>
          </p:nvPr>
        </p:nvSpPr>
        <p:spPr>
          <a:xfrm>
            <a:off x="352426" y="79839"/>
            <a:ext cx="8439148" cy="686442"/>
          </a:xfrm>
        </p:spPr>
        <p:txBody>
          <a:bodyPr/>
          <a:lstStyle/>
          <a:p>
            <a:r>
              <a:rPr lang="en-US" sz="3200"/>
              <a:t>If I want to create a request for pages or chapters of a book in print, the type of the request to choose is:</a:t>
            </a:r>
          </a:p>
        </p:txBody>
      </p:sp>
    </p:spTree>
    <p:custDataLst>
      <p:tags r:id="rId1"/>
    </p:custDataLst>
    <p:extLst>
      <p:ext uri="{BB962C8B-B14F-4D97-AF65-F5344CB8AC3E}">
        <p14:creationId xmlns:p14="http://schemas.microsoft.com/office/powerpoint/2010/main" val="245340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8317B-9C48-E532-3915-A174C2DB13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C9A9DE-2249-86B8-7FC6-9763D61475D5}"/>
              </a:ext>
            </a:extLst>
          </p:cNvPr>
          <p:cNvSpPr>
            <a:spLocks noGrp="1"/>
          </p:cNvSpPr>
          <p:nvPr>
            <p:ph type="body" sz="quarter" idx="12"/>
          </p:nvPr>
        </p:nvSpPr>
        <p:spPr>
          <a:xfrm>
            <a:off x="356834" y="893561"/>
            <a:ext cx="8439148" cy="3356378"/>
          </a:xfrm>
        </p:spPr>
        <p:txBody>
          <a:bodyPr/>
          <a:lstStyle/>
          <a:p>
            <a:pPr marL="457200" indent="-457200">
              <a:buFont typeface="+mj-lt"/>
              <a:buAutoNum type="arabicPeriod"/>
            </a:pPr>
            <a:endParaRPr lang="en-US"/>
          </a:p>
          <a:p>
            <a:pPr marL="457200" indent="-457200">
              <a:buFont typeface="+mj-lt"/>
              <a:buAutoNum type="arabicPeriod"/>
            </a:pPr>
            <a:r>
              <a:rPr lang="en-US" sz="2000"/>
              <a:t>Search options are to search WorldCat only.</a:t>
            </a:r>
          </a:p>
          <a:p>
            <a:pPr marL="457200" indent="-457200">
              <a:buFont typeface="+mj-lt"/>
              <a:buAutoNum type="arabicPeriod"/>
            </a:pPr>
            <a:endParaRPr lang="en-US" sz="2000"/>
          </a:p>
          <a:p>
            <a:pPr marL="457200" indent="-457200">
              <a:buFont typeface="+mj-lt"/>
              <a:buAutoNum type="arabicPeriod"/>
            </a:pPr>
            <a:r>
              <a:rPr lang="en-US" sz="2000"/>
              <a:t>I can combine up to 5 indexes in advanced search.</a:t>
            </a:r>
          </a:p>
          <a:p>
            <a:pPr marL="457200" indent="-457200">
              <a:buFont typeface="+mj-lt"/>
              <a:buAutoNum type="arabicPeriod"/>
            </a:pPr>
            <a:endParaRPr lang="en-US" sz="2000"/>
          </a:p>
          <a:p>
            <a:pPr marL="457200" indent="-457200">
              <a:buFont typeface="+mj-lt"/>
              <a:buAutoNum type="arabicPeriod"/>
            </a:pPr>
            <a:r>
              <a:rPr lang="en-US" sz="2000"/>
              <a:t>Advanced search never allows using part of the title.</a:t>
            </a:r>
          </a:p>
          <a:p>
            <a:pPr marL="457200" indent="-457200">
              <a:buFont typeface="+mj-lt"/>
              <a:buAutoNum type="arabicPeriod"/>
            </a:pPr>
            <a:endParaRPr lang="en-US" sz="2000"/>
          </a:p>
          <a:p>
            <a:pPr marL="457200" indent="-457200">
              <a:buFont typeface="+mj-lt"/>
              <a:buAutoNum type="arabicPeriod"/>
            </a:pPr>
            <a:r>
              <a:rPr lang="en-US" sz="2000"/>
              <a:t>Requesting multiple copies of same title is not allowed.</a:t>
            </a:r>
          </a:p>
          <a:p>
            <a:pPr marL="457200" indent="-457200">
              <a:buFont typeface="+mj-lt"/>
              <a:buAutoNum type="arabicPeriod"/>
            </a:pPr>
            <a:endParaRPr lang="en-US" sz="2000"/>
          </a:p>
          <a:p>
            <a:pPr marL="457200" indent="-457200">
              <a:buFont typeface="+mj-lt"/>
              <a:buAutoNum type="arabicPeriod"/>
            </a:pPr>
            <a:endParaRPr lang="en-US"/>
          </a:p>
          <a:p>
            <a:pPr marL="457200" indent="-457200">
              <a:buFont typeface="+mj-lt"/>
              <a:buAutoNum type="arabicPeriod"/>
            </a:pPr>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D966C734-9AE0-6262-3A08-218AEE32270B}"/>
              </a:ext>
            </a:extLst>
          </p:cNvPr>
          <p:cNvSpPr>
            <a:spLocks noGrp="1"/>
          </p:cNvSpPr>
          <p:nvPr>
            <p:ph type="body" sz="quarter" idx="13"/>
          </p:nvPr>
        </p:nvSpPr>
        <p:spPr>
          <a:xfrm>
            <a:off x="352426" y="165883"/>
            <a:ext cx="8439148" cy="686442"/>
          </a:xfrm>
        </p:spPr>
        <p:txBody>
          <a:bodyPr/>
          <a:lstStyle/>
          <a:p>
            <a:r>
              <a:rPr lang="en-US" sz="3200"/>
              <a:t>Select the </a:t>
            </a:r>
            <a:r>
              <a:rPr lang="en-US" sz="3200">
                <a:solidFill>
                  <a:srgbClr val="FF0000"/>
                </a:solidFill>
              </a:rPr>
              <a:t>correct</a:t>
            </a:r>
            <a:r>
              <a:rPr lang="en-US" sz="3200"/>
              <a:t> statement</a:t>
            </a:r>
          </a:p>
        </p:txBody>
      </p:sp>
    </p:spTree>
    <p:custDataLst>
      <p:tags r:id="rId1"/>
    </p:custDataLst>
    <p:extLst>
      <p:ext uri="{BB962C8B-B14F-4D97-AF65-F5344CB8AC3E}">
        <p14:creationId xmlns:p14="http://schemas.microsoft.com/office/powerpoint/2010/main" val="399569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8DA921-8F15-789D-275C-67F1E74F9E0A}"/>
              </a:ext>
            </a:extLst>
          </p:cNvPr>
          <p:cNvPicPr>
            <a:picLocks noChangeAspect="1"/>
          </p:cNvPicPr>
          <p:nvPr/>
        </p:nvPicPr>
        <p:blipFill>
          <a:blip r:embed="rId3"/>
          <a:stretch>
            <a:fillRect/>
          </a:stretch>
        </p:blipFill>
        <p:spPr>
          <a:xfrm>
            <a:off x="5279025" y="1644962"/>
            <a:ext cx="3486095" cy="1970402"/>
          </a:xfrm>
          <a:prstGeom prst="rect">
            <a:avLst/>
          </a:prstGeom>
        </p:spPr>
      </p:pic>
      <p:sp>
        <p:nvSpPr>
          <p:cNvPr id="3" name="Text Placeholder 2">
            <a:extLst>
              <a:ext uri="{FF2B5EF4-FFF2-40B4-BE49-F238E27FC236}">
                <a16:creationId xmlns:a16="http://schemas.microsoft.com/office/drawing/2014/main" id="{CDAB7F38-B817-B4B2-4D97-3BCE3B65A5A4}"/>
              </a:ext>
            </a:extLst>
          </p:cNvPr>
          <p:cNvSpPr>
            <a:spLocks noGrp="1"/>
          </p:cNvSpPr>
          <p:nvPr>
            <p:ph type="body" sz="quarter" idx="13"/>
          </p:nvPr>
        </p:nvSpPr>
        <p:spPr>
          <a:xfrm>
            <a:off x="325972" y="133611"/>
            <a:ext cx="8439148" cy="686442"/>
          </a:xfrm>
        </p:spPr>
        <p:txBody>
          <a:bodyPr/>
          <a:lstStyle/>
          <a:p>
            <a:r>
              <a:rPr lang="en-US" sz="3200"/>
              <a:t>The </a:t>
            </a:r>
            <a:r>
              <a:rPr lang="en-US" sz="3200">
                <a:solidFill>
                  <a:srgbClr val="FF0000"/>
                </a:solidFill>
              </a:rPr>
              <a:t>four</a:t>
            </a:r>
            <a:r>
              <a:rPr lang="en-US" sz="3200"/>
              <a:t> topics…</a:t>
            </a:r>
          </a:p>
          <a:p>
            <a:endParaRPr lang="en-US"/>
          </a:p>
        </p:txBody>
      </p:sp>
      <p:sp>
        <p:nvSpPr>
          <p:cNvPr id="5" name="Rectangle 4">
            <a:extLst>
              <a:ext uri="{FF2B5EF4-FFF2-40B4-BE49-F238E27FC236}">
                <a16:creationId xmlns:a16="http://schemas.microsoft.com/office/drawing/2014/main" id="{A5C4CC9A-21F1-4977-97A4-C87345F77E1B}"/>
              </a:ext>
            </a:extLst>
          </p:cNvPr>
          <p:cNvSpPr/>
          <p:nvPr/>
        </p:nvSpPr>
        <p:spPr>
          <a:xfrm>
            <a:off x="478971" y="1153886"/>
            <a:ext cx="3817258" cy="4717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solidFill>
                  <a:srgbClr val="002060"/>
                </a:solidFill>
              </a:rPr>
              <a:t>The basics of WorldShare ILL</a:t>
            </a:r>
          </a:p>
        </p:txBody>
      </p:sp>
      <p:sp>
        <p:nvSpPr>
          <p:cNvPr id="8" name="Rectangle 7">
            <a:extLst>
              <a:ext uri="{FF2B5EF4-FFF2-40B4-BE49-F238E27FC236}">
                <a16:creationId xmlns:a16="http://schemas.microsoft.com/office/drawing/2014/main" id="{00216AE4-FBC7-3F76-0C79-A4AF5A196D0F}"/>
              </a:ext>
            </a:extLst>
          </p:cNvPr>
          <p:cNvSpPr/>
          <p:nvPr/>
        </p:nvSpPr>
        <p:spPr>
          <a:xfrm>
            <a:off x="478972" y="1843313"/>
            <a:ext cx="3817258" cy="471713"/>
          </a:xfrm>
          <a:prstGeom prst="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solidFill>
                  <a:srgbClr val="002060"/>
                </a:solidFill>
              </a:rPr>
              <a:t>Navigate and create staff accounts</a:t>
            </a:r>
          </a:p>
        </p:txBody>
      </p:sp>
      <p:sp>
        <p:nvSpPr>
          <p:cNvPr id="9" name="Rectangle 8">
            <a:extLst>
              <a:ext uri="{FF2B5EF4-FFF2-40B4-BE49-F238E27FC236}">
                <a16:creationId xmlns:a16="http://schemas.microsoft.com/office/drawing/2014/main" id="{CC0EACEC-6F7F-1A95-F586-675B183B665E}"/>
              </a:ext>
            </a:extLst>
          </p:cNvPr>
          <p:cNvSpPr/>
          <p:nvPr/>
        </p:nvSpPr>
        <p:spPr>
          <a:xfrm>
            <a:off x="478971" y="2571750"/>
            <a:ext cx="3817258" cy="556842"/>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US">
                <a:solidFill>
                  <a:srgbClr val="002060"/>
                </a:solidFill>
              </a:rPr>
              <a:t>Search options</a:t>
            </a:r>
          </a:p>
        </p:txBody>
      </p:sp>
      <p:sp>
        <p:nvSpPr>
          <p:cNvPr id="10" name="Rectangle 9">
            <a:extLst>
              <a:ext uri="{FF2B5EF4-FFF2-40B4-BE49-F238E27FC236}">
                <a16:creationId xmlns:a16="http://schemas.microsoft.com/office/drawing/2014/main" id="{520F481D-2F13-E811-66AC-41A146C03293}"/>
              </a:ext>
            </a:extLst>
          </p:cNvPr>
          <p:cNvSpPr/>
          <p:nvPr/>
        </p:nvSpPr>
        <p:spPr>
          <a:xfrm>
            <a:off x="478970" y="3338286"/>
            <a:ext cx="3817258" cy="556842"/>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US">
                <a:solidFill>
                  <a:srgbClr val="002060"/>
                </a:solidFill>
              </a:rPr>
              <a:t>Overview of creating ILL requests</a:t>
            </a:r>
          </a:p>
        </p:txBody>
      </p:sp>
      <p:pic>
        <p:nvPicPr>
          <p:cNvPr id="4" name="Picture 3">
            <a:extLst>
              <a:ext uri="{FF2B5EF4-FFF2-40B4-BE49-F238E27FC236}">
                <a16:creationId xmlns:a16="http://schemas.microsoft.com/office/drawing/2014/main" id="{26B8B7D6-1BF8-C582-7FD8-A6D77AE6C4BD}"/>
              </a:ext>
            </a:extLst>
          </p:cNvPr>
          <p:cNvPicPr>
            <a:picLocks noChangeAspect="1"/>
          </p:cNvPicPr>
          <p:nvPr/>
        </p:nvPicPr>
        <p:blipFill>
          <a:blip r:embed="rId4"/>
          <a:stretch>
            <a:fillRect/>
          </a:stretch>
        </p:blipFill>
        <p:spPr>
          <a:xfrm>
            <a:off x="4336515" y="1248372"/>
            <a:ext cx="406169" cy="365188"/>
          </a:xfrm>
          <a:prstGeom prst="rect">
            <a:avLst/>
          </a:prstGeom>
        </p:spPr>
      </p:pic>
      <p:pic>
        <p:nvPicPr>
          <p:cNvPr id="6" name="Picture 5">
            <a:extLst>
              <a:ext uri="{FF2B5EF4-FFF2-40B4-BE49-F238E27FC236}">
                <a16:creationId xmlns:a16="http://schemas.microsoft.com/office/drawing/2014/main" id="{3F18D521-4C7B-A542-03AD-41B04E5C43B6}"/>
              </a:ext>
            </a:extLst>
          </p:cNvPr>
          <p:cNvPicPr>
            <a:picLocks noChangeAspect="1"/>
          </p:cNvPicPr>
          <p:nvPr/>
        </p:nvPicPr>
        <p:blipFill>
          <a:blip r:embed="rId4"/>
          <a:stretch>
            <a:fillRect/>
          </a:stretch>
        </p:blipFill>
        <p:spPr>
          <a:xfrm>
            <a:off x="4383314" y="1886652"/>
            <a:ext cx="406169" cy="365188"/>
          </a:xfrm>
          <a:prstGeom prst="rect">
            <a:avLst/>
          </a:prstGeom>
        </p:spPr>
      </p:pic>
      <p:pic>
        <p:nvPicPr>
          <p:cNvPr id="11" name="Picture 10">
            <a:extLst>
              <a:ext uri="{FF2B5EF4-FFF2-40B4-BE49-F238E27FC236}">
                <a16:creationId xmlns:a16="http://schemas.microsoft.com/office/drawing/2014/main" id="{3CB03263-2D98-122C-DB7C-08AAEAFED4FA}"/>
              </a:ext>
            </a:extLst>
          </p:cNvPr>
          <p:cNvPicPr>
            <a:picLocks noChangeAspect="1"/>
          </p:cNvPicPr>
          <p:nvPr/>
        </p:nvPicPr>
        <p:blipFill>
          <a:blip r:embed="rId4"/>
          <a:stretch>
            <a:fillRect/>
          </a:stretch>
        </p:blipFill>
        <p:spPr>
          <a:xfrm>
            <a:off x="4383314" y="2699610"/>
            <a:ext cx="406169" cy="365188"/>
          </a:xfrm>
          <a:prstGeom prst="rect">
            <a:avLst/>
          </a:prstGeom>
        </p:spPr>
      </p:pic>
      <p:pic>
        <p:nvPicPr>
          <p:cNvPr id="13" name="Picture 12">
            <a:extLst>
              <a:ext uri="{FF2B5EF4-FFF2-40B4-BE49-F238E27FC236}">
                <a16:creationId xmlns:a16="http://schemas.microsoft.com/office/drawing/2014/main" id="{5046E012-6163-B8F2-8040-B26B968A9570}"/>
              </a:ext>
            </a:extLst>
          </p:cNvPr>
          <p:cNvPicPr>
            <a:picLocks noChangeAspect="1"/>
          </p:cNvPicPr>
          <p:nvPr/>
        </p:nvPicPr>
        <p:blipFill>
          <a:blip r:embed="rId4"/>
          <a:stretch>
            <a:fillRect/>
          </a:stretch>
        </p:blipFill>
        <p:spPr>
          <a:xfrm>
            <a:off x="4383314" y="3432770"/>
            <a:ext cx="406170" cy="365189"/>
          </a:xfrm>
          <a:prstGeom prst="rect">
            <a:avLst/>
          </a:prstGeom>
        </p:spPr>
      </p:pic>
    </p:spTree>
    <p:custDataLst>
      <p:tags r:id="rId1"/>
    </p:custDataLst>
    <p:extLst>
      <p:ext uri="{BB962C8B-B14F-4D97-AF65-F5344CB8AC3E}">
        <p14:creationId xmlns:p14="http://schemas.microsoft.com/office/powerpoint/2010/main" val="3933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E4D0C3-4385-50C1-370E-0EEF1A4D7A58}"/>
              </a:ext>
            </a:extLst>
          </p:cNvPr>
          <p:cNvSpPr>
            <a:spLocks noGrp="1"/>
          </p:cNvSpPr>
          <p:nvPr>
            <p:ph type="body" sz="quarter" idx="12"/>
          </p:nvPr>
        </p:nvSpPr>
        <p:spPr>
          <a:xfrm>
            <a:off x="352426" y="1195399"/>
            <a:ext cx="8439148" cy="3356378"/>
          </a:xfrm>
        </p:spPr>
        <p:txBody>
          <a:bodyPr/>
          <a:lstStyle/>
          <a:p>
            <a:r>
              <a:rPr lang="en-US" sz="2000" b="1"/>
              <a:t>WSILL Borrowing</a:t>
            </a:r>
          </a:p>
          <a:p>
            <a:pPr marL="0" indent="0">
              <a:buNone/>
            </a:pPr>
            <a:r>
              <a:rPr lang="en-US" sz="2000"/>
              <a:t>	- Borrowing requests</a:t>
            </a:r>
          </a:p>
          <a:p>
            <a:pPr marL="0" indent="0">
              <a:buNone/>
            </a:pPr>
            <a:r>
              <a:rPr lang="en-US" sz="2000"/>
              <a:t>	-  Manage ILL requests as Borrower</a:t>
            </a:r>
          </a:p>
          <a:p>
            <a:r>
              <a:rPr lang="en-US" sz="2000" b="1"/>
              <a:t>WSILL Lending</a:t>
            </a:r>
          </a:p>
          <a:p>
            <a:pPr marL="0" indent="0">
              <a:buNone/>
            </a:pPr>
            <a:r>
              <a:rPr lang="en-US"/>
              <a:t>	- </a:t>
            </a:r>
            <a:r>
              <a:rPr lang="en-US" sz="2000"/>
              <a:t>Configuration for Lenders</a:t>
            </a:r>
          </a:p>
          <a:p>
            <a:pPr marL="0" indent="0">
              <a:buNone/>
            </a:pPr>
            <a:r>
              <a:rPr lang="en-US" sz="2000"/>
              <a:t>	-  Manage and respond requests</a:t>
            </a:r>
          </a:p>
          <a:p>
            <a:pPr marL="0" indent="0">
              <a:buNone/>
            </a:pPr>
            <a:endParaRPr lang="en-US"/>
          </a:p>
          <a:p>
            <a:pPr marL="0" indent="0">
              <a:buNone/>
            </a:pPr>
            <a:r>
              <a:rPr lang="en-US"/>
              <a:t>     </a:t>
            </a:r>
            <a:r>
              <a:rPr lang="en-US" sz="2000"/>
              <a:t>Upcoming sessions - </a:t>
            </a:r>
            <a:r>
              <a:rPr lang="en-US" sz="2000">
                <a:hlinkClick r:id="rId3"/>
              </a:rPr>
              <a:t>Register</a:t>
            </a:r>
            <a:endParaRPr lang="en-US" sz="2000"/>
          </a:p>
        </p:txBody>
      </p:sp>
      <p:sp>
        <p:nvSpPr>
          <p:cNvPr id="3" name="Text Placeholder 2">
            <a:extLst>
              <a:ext uri="{FF2B5EF4-FFF2-40B4-BE49-F238E27FC236}">
                <a16:creationId xmlns:a16="http://schemas.microsoft.com/office/drawing/2014/main" id="{A7B79A7F-78EC-71BA-E787-4257D93BF9FA}"/>
              </a:ext>
            </a:extLst>
          </p:cNvPr>
          <p:cNvSpPr>
            <a:spLocks noGrp="1"/>
          </p:cNvSpPr>
          <p:nvPr>
            <p:ph type="body" sz="quarter" idx="13"/>
          </p:nvPr>
        </p:nvSpPr>
        <p:spPr>
          <a:xfrm>
            <a:off x="340786" y="70933"/>
            <a:ext cx="8439148" cy="686442"/>
          </a:xfrm>
        </p:spPr>
        <p:txBody>
          <a:bodyPr/>
          <a:lstStyle/>
          <a:p>
            <a:r>
              <a:rPr lang="en-US" sz="3200"/>
              <a:t>Next steps</a:t>
            </a:r>
          </a:p>
          <a:p>
            <a:r>
              <a:rPr lang="en-US" sz="2400">
                <a:solidFill>
                  <a:schemeClr val="tx1"/>
                </a:solidFill>
              </a:rPr>
              <a:t>After completing Introduction WSILL courses</a:t>
            </a:r>
          </a:p>
          <a:p>
            <a:endParaRPr lang="en-US" sz="2800">
              <a:solidFill>
                <a:schemeClr val="tx1"/>
              </a:solidFill>
            </a:endParaRPr>
          </a:p>
        </p:txBody>
      </p:sp>
    </p:spTree>
    <p:custDataLst>
      <p:tags r:id="rId1"/>
    </p:custDataLst>
    <p:extLst>
      <p:ext uri="{BB962C8B-B14F-4D97-AF65-F5344CB8AC3E}">
        <p14:creationId xmlns:p14="http://schemas.microsoft.com/office/powerpoint/2010/main" val="333044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DF4187-C0AE-6AC9-A2CC-04E2974F3FB1}"/>
              </a:ext>
            </a:extLst>
          </p:cNvPr>
          <p:cNvSpPr/>
          <p:nvPr/>
        </p:nvSpPr>
        <p:spPr>
          <a:xfrm>
            <a:off x="137462" y="4121327"/>
            <a:ext cx="4680723" cy="4790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73241" y="3180712"/>
            <a:ext cx="2850357" cy="830997"/>
          </a:xfrm>
          <a:prstGeom prst="rect">
            <a:avLst/>
          </a:prstGeom>
        </p:spPr>
        <p:txBody>
          <a:bodyPr wrap="square">
            <a:spAutoFit/>
          </a:bodyPr>
          <a:lstStyle/>
          <a:p>
            <a:pPr algn="ctr"/>
            <a:r>
              <a:rPr lang="en-US" sz="2400">
                <a:hlinkClick r:id="rId4"/>
              </a:rPr>
              <a:t>OCLC Support http://oc.lc/support</a:t>
            </a:r>
            <a:r>
              <a:rPr lang="en-US" sz="2400"/>
              <a:t> </a:t>
            </a:r>
          </a:p>
        </p:txBody>
      </p:sp>
      <p:sp>
        <p:nvSpPr>
          <p:cNvPr id="10" name="Text Placeholder 9"/>
          <p:cNvSpPr>
            <a:spLocks noGrp="1"/>
          </p:cNvSpPr>
          <p:nvPr>
            <p:ph type="body" sz="quarter" idx="4294967295"/>
          </p:nvPr>
        </p:nvSpPr>
        <p:spPr>
          <a:xfrm>
            <a:off x="0" y="17463"/>
            <a:ext cx="8439150" cy="685800"/>
          </a:xfrm>
          <a:prstGeom prst="rect">
            <a:avLst/>
          </a:prstGeom>
        </p:spPr>
        <p:txBody>
          <a:bodyPr/>
          <a:lstStyle/>
          <a:p>
            <a:pPr marL="0" indent="0">
              <a:buNone/>
            </a:pPr>
            <a:r>
              <a:rPr lang="en-US">
                <a:solidFill>
                  <a:schemeClr val="accent2"/>
                </a:solidFill>
              </a:rPr>
              <a:t>Support, Documentation &amp; Tutorials</a:t>
            </a:r>
          </a:p>
          <a:p>
            <a:pPr marL="0" indent="0">
              <a:buNone/>
            </a:pPr>
            <a:endParaRPr lang="en-US"/>
          </a:p>
        </p:txBody>
      </p:sp>
      <p:pic>
        <p:nvPicPr>
          <p:cNvPr id="4" name="Snagit_PPTD36E">
            <a:extLst>
              <a:ext uri="{FF2B5EF4-FFF2-40B4-BE49-F238E27FC236}">
                <a16:creationId xmlns:a16="http://schemas.microsoft.com/office/drawing/2014/main" id="{553C587C-5007-49F9-8C54-1141EFDCD0A2}"/>
              </a:ext>
            </a:extLst>
          </p:cNvPr>
          <p:cNvPicPr>
            <a:picLocks noChangeAspect="1"/>
          </p:cNvPicPr>
          <p:nvPr/>
        </p:nvPicPr>
        <p:blipFill rotWithShape="1">
          <a:blip r:embed="rId5"/>
          <a:srcRect l="6301" t="6673" r="21453" b="8676"/>
          <a:stretch/>
        </p:blipFill>
        <p:spPr>
          <a:xfrm>
            <a:off x="137462" y="588728"/>
            <a:ext cx="5220071" cy="3440400"/>
          </a:xfrm>
          <a:prstGeom prst="rect">
            <a:avLst/>
          </a:prstGeom>
          <a:ln>
            <a:solidFill>
              <a:srgbClr val="00B0F0"/>
            </a:solidFill>
          </a:ln>
        </p:spPr>
      </p:pic>
      <p:sp>
        <p:nvSpPr>
          <p:cNvPr id="12" name="TextBox 11">
            <a:extLst>
              <a:ext uri="{FF2B5EF4-FFF2-40B4-BE49-F238E27FC236}">
                <a16:creationId xmlns:a16="http://schemas.microsoft.com/office/drawing/2014/main" id="{C0A92E5D-BD5E-4BA3-888F-D20CFE0C32F9}"/>
              </a:ext>
            </a:extLst>
          </p:cNvPr>
          <p:cNvSpPr txBox="1"/>
          <p:nvPr/>
        </p:nvSpPr>
        <p:spPr>
          <a:xfrm>
            <a:off x="921658" y="496529"/>
            <a:ext cx="2905304" cy="430887"/>
          </a:xfrm>
          <a:prstGeom prst="rect">
            <a:avLst/>
          </a:prstGeom>
          <a:noFill/>
        </p:spPr>
        <p:txBody>
          <a:bodyPr wrap="square" rtlCol="0">
            <a:spAutoFit/>
          </a:bodyPr>
          <a:lstStyle/>
          <a:p>
            <a:r>
              <a:rPr lang="en-US" sz="2200" b="1">
                <a:hlinkClick r:id="rId6"/>
              </a:rPr>
              <a:t>https://help.oclc.org</a:t>
            </a:r>
            <a:endParaRPr lang="en-US" sz="2200" b="1"/>
          </a:p>
        </p:txBody>
      </p:sp>
      <p:sp>
        <p:nvSpPr>
          <p:cNvPr id="2" name="Rectangle 1">
            <a:extLst>
              <a:ext uri="{FF2B5EF4-FFF2-40B4-BE49-F238E27FC236}">
                <a16:creationId xmlns:a16="http://schemas.microsoft.com/office/drawing/2014/main" id="{B8FCFEF2-29C9-4493-96F8-5E159BA54084}"/>
              </a:ext>
            </a:extLst>
          </p:cNvPr>
          <p:cNvSpPr/>
          <p:nvPr/>
        </p:nvSpPr>
        <p:spPr>
          <a:xfrm>
            <a:off x="4345944" y="620609"/>
            <a:ext cx="1011589" cy="33945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6" name="Picture 2">
            <a:extLst>
              <a:ext uri="{FF2B5EF4-FFF2-40B4-BE49-F238E27FC236}">
                <a16:creationId xmlns:a16="http://schemas.microsoft.com/office/drawing/2014/main" id="{4DED95A7-605B-456D-BB7A-4FB93E9F18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956" y="1442689"/>
            <a:ext cx="4045795" cy="2177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127CECE-DD80-4DC2-8C0D-D790567911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9407" y="3628611"/>
            <a:ext cx="4078755" cy="85557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cxnSpLocks/>
          </p:cNvCxnSpPr>
          <p:nvPr/>
        </p:nvCxnSpPr>
        <p:spPr>
          <a:xfrm>
            <a:off x="5017956" y="900113"/>
            <a:ext cx="761338" cy="542576"/>
          </a:xfrm>
          <a:prstGeom prst="straightConnector1">
            <a:avLst/>
          </a:prstGeom>
          <a:ln w="57150">
            <a:solidFill>
              <a:srgbClr val="E87722"/>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7C78C5B-BF6F-412D-8EAF-64919B9713A7}"/>
              </a:ext>
            </a:extLst>
          </p:cNvPr>
          <p:cNvCxnSpPr>
            <a:cxnSpLocks/>
          </p:cNvCxnSpPr>
          <p:nvPr/>
        </p:nvCxnSpPr>
        <p:spPr>
          <a:xfrm flipH="1">
            <a:off x="4345944" y="2946080"/>
            <a:ext cx="356690" cy="46926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FF8ECA9-8050-4597-1C52-82E8574B911A}"/>
              </a:ext>
            </a:extLst>
          </p:cNvPr>
          <p:cNvSpPr txBox="1"/>
          <p:nvPr/>
        </p:nvSpPr>
        <p:spPr>
          <a:xfrm>
            <a:off x="242271" y="4185440"/>
            <a:ext cx="4460363" cy="369332"/>
          </a:xfrm>
          <a:prstGeom prst="rect">
            <a:avLst/>
          </a:prstGeom>
          <a:noFill/>
        </p:spPr>
        <p:txBody>
          <a:bodyPr wrap="square" rtlCol="0">
            <a:spAutoFit/>
          </a:bodyPr>
          <a:lstStyle/>
          <a:p>
            <a:r>
              <a:rPr lang="en-US"/>
              <a:t>Subscribe to </a:t>
            </a:r>
            <a:r>
              <a:rPr lang="en-US">
                <a:hlinkClick r:id="rId9"/>
              </a:rPr>
              <a:t>OCLC-SHARING-L</a:t>
            </a:r>
            <a:r>
              <a:rPr lang="en-US"/>
              <a:t> listserv.</a:t>
            </a:r>
          </a:p>
        </p:txBody>
      </p:sp>
    </p:spTree>
    <p:custDataLst>
      <p:tags r:id="rId1"/>
    </p:custDataLst>
    <p:extLst>
      <p:ext uri="{BB962C8B-B14F-4D97-AF65-F5344CB8AC3E}">
        <p14:creationId xmlns:p14="http://schemas.microsoft.com/office/powerpoint/2010/main" val="164172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8DA921-8F15-789D-275C-67F1E74F9E0A}"/>
              </a:ext>
            </a:extLst>
          </p:cNvPr>
          <p:cNvPicPr>
            <a:picLocks noChangeAspect="1"/>
          </p:cNvPicPr>
          <p:nvPr/>
        </p:nvPicPr>
        <p:blipFill>
          <a:blip r:embed="rId3"/>
          <a:stretch>
            <a:fillRect/>
          </a:stretch>
        </p:blipFill>
        <p:spPr>
          <a:xfrm>
            <a:off x="4989700" y="1476113"/>
            <a:ext cx="3675328" cy="2077360"/>
          </a:xfrm>
          <a:prstGeom prst="rect">
            <a:avLst/>
          </a:prstGeom>
        </p:spPr>
      </p:pic>
      <p:sp>
        <p:nvSpPr>
          <p:cNvPr id="3" name="Text Placeholder 2">
            <a:extLst>
              <a:ext uri="{FF2B5EF4-FFF2-40B4-BE49-F238E27FC236}">
                <a16:creationId xmlns:a16="http://schemas.microsoft.com/office/drawing/2014/main" id="{CDAB7F38-B817-B4B2-4D97-3BCE3B65A5A4}"/>
              </a:ext>
            </a:extLst>
          </p:cNvPr>
          <p:cNvSpPr>
            <a:spLocks noGrp="1"/>
          </p:cNvSpPr>
          <p:nvPr>
            <p:ph type="body" sz="quarter" idx="13"/>
          </p:nvPr>
        </p:nvSpPr>
        <p:spPr>
          <a:xfrm>
            <a:off x="325972" y="133611"/>
            <a:ext cx="8439148" cy="686442"/>
          </a:xfrm>
        </p:spPr>
        <p:txBody>
          <a:bodyPr/>
          <a:lstStyle/>
          <a:p>
            <a:r>
              <a:rPr lang="en-US" sz="3200"/>
              <a:t>In this course you will learn about…</a:t>
            </a:r>
          </a:p>
          <a:p>
            <a:endParaRPr lang="en-US"/>
          </a:p>
        </p:txBody>
      </p:sp>
      <p:sp>
        <p:nvSpPr>
          <p:cNvPr id="5" name="Rectangle 4">
            <a:extLst>
              <a:ext uri="{FF2B5EF4-FFF2-40B4-BE49-F238E27FC236}">
                <a16:creationId xmlns:a16="http://schemas.microsoft.com/office/drawing/2014/main" id="{A5C4CC9A-21F1-4977-97A4-C87345F77E1B}"/>
              </a:ext>
            </a:extLst>
          </p:cNvPr>
          <p:cNvSpPr/>
          <p:nvPr/>
        </p:nvSpPr>
        <p:spPr>
          <a:xfrm>
            <a:off x="478971" y="1153886"/>
            <a:ext cx="3817258" cy="4717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solidFill>
                  <a:srgbClr val="002060"/>
                </a:solidFill>
              </a:rPr>
              <a:t>The basics of WorldShare ILL</a:t>
            </a:r>
          </a:p>
        </p:txBody>
      </p:sp>
      <p:sp>
        <p:nvSpPr>
          <p:cNvPr id="8" name="Rectangle 7">
            <a:extLst>
              <a:ext uri="{FF2B5EF4-FFF2-40B4-BE49-F238E27FC236}">
                <a16:creationId xmlns:a16="http://schemas.microsoft.com/office/drawing/2014/main" id="{00216AE4-FBC7-3F76-0C79-A4AF5A196D0F}"/>
              </a:ext>
            </a:extLst>
          </p:cNvPr>
          <p:cNvSpPr/>
          <p:nvPr/>
        </p:nvSpPr>
        <p:spPr>
          <a:xfrm>
            <a:off x="478972" y="1843313"/>
            <a:ext cx="3817258" cy="471713"/>
          </a:xfrm>
          <a:prstGeom prst="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solidFill>
                  <a:srgbClr val="002060"/>
                </a:solidFill>
              </a:rPr>
              <a:t>Navigate and create staff accounts</a:t>
            </a:r>
          </a:p>
        </p:txBody>
      </p:sp>
      <p:sp>
        <p:nvSpPr>
          <p:cNvPr id="9" name="Rectangle 8">
            <a:extLst>
              <a:ext uri="{FF2B5EF4-FFF2-40B4-BE49-F238E27FC236}">
                <a16:creationId xmlns:a16="http://schemas.microsoft.com/office/drawing/2014/main" id="{CC0EACEC-6F7F-1A95-F586-675B183B665E}"/>
              </a:ext>
            </a:extLst>
          </p:cNvPr>
          <p:cNvSpPr/>
          <p:nvPr/>
        </p:nvSpPr>
        <p:spPr>
          <a:xfrm>
            <a:off x="478971" y="2571750"/>
            <a:ext cx="3817258" cy="556842"/>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US">
                <a:solidFill>
                  <a:srgbClr val="002060"/>
                </a:solidFill>
              </a:rPr>
              <a:t>Search options</a:t>
            </a:r>
          </a:p>
        </p:txBody>
      </p:sp>
      <p:sp>
        <p:nvSpPr>
          <p:cNvPr id="10" name="Rectangle 9">
            <a:extLst>
              <a:ext uri="{FF2B5EF4-FFF2-40B4-BE49-F238E27FC236}">
                <a16:creationId xmlns:a16="http://schemas.microsoft.com/office/drawing/2014/main" id="{520F481D-2F13-E811-66AC-41A146C03293}"/>
              </a:ext>
            </a:extLst>
          </p:cNvPr>
          <p:cNvSpPr/>
          <p:nvPr/>
        </p:nvSpPr>
        <p:spPr>
          <a:xfrm>
            <a:off x="478970" y="3338286"/>
            <a:ext cx="3817258" cy="556842"/>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n-US">
                <a:solidFill>
                  <a:srgbClr val="002060"/>
                </a:solidFill>
              </a:rPr>
              <a:t>Overview of creating ILL requests</a:t>
            </a:r>
          </a:p>
        </p:txBody>
      </p:sp>
      <p:sp>
        <p:nvSpPr>
          <p:cNvPr id="12" name="TextBox 11">
            <a:extLst>
              <a:ext uri="{FF2B5EF4-FFF2-40B4-BE49-F238E27FC236}">
                <a16:creationId xmlns:a16="http://schemas.microsoft.com/office/drawing/2014/main" id="{27AF05ED-9DDA-7371-A84B-F185BD4C8E45}"/>
              </a:ext>
            </a:extLst>
          </p:cNvPr>
          <p:cNvSpPr txBox="1"/>
          <p:nvPr/>
        </p:nvSpPr>
        <p:spPr>
          <a:xfrm>
            <a:off x="626419" y="4209534"/>
            <a:ext cx="4572000" cy="369332"/>
          </a:xfrm>
          <a:prstGeom prst="rect">
            <a:avLst/>
          </a:prstGeom>
          <a:noFill/>
        </p:spPr>
        <p:txBody>
          <a:bodyPr wrap="square">
            <a:spAutoFit/>
          </a:bodyPr>
          <a:lstStyle/>
          <a:p>
            <a:pPr marL="0" indent="0">
              <a:buNone/>
            </a:pPr>
            <a:r>
              <a:rPr lang="en-US" b="1">
                <a:solidFill>
                  <a:srgbClr val="002060"/>
                </a:solidFill>
              </a:rPr>
              <a:t>Documentation &amp; Support</a:t>
            </a:r>
          </a:p>
        </p:txBody>
      </p:sp>
      <p:sp>
        <p:nvSpPr>
          <p:cNvPr id="2" name="Rectangle 1">
            <a:extLst>
              <a:ext uri="{FF2B5EF4-FFF2-40B4-BE49-F238E27FC236}">
                <a16:creationId xmlns:a16="http://schemas.microsoft.com/office/drawing/2014/main" id="{314F196A-9325-A258-0F13-50A8DA6DE8D0}"/>
              </a:ext>
            </a:extLst>
          </p:cNvPr>
          <p:cNvSpPr/>
          <p:nvPr/>
        </p:nvSpPr>
        <p:spPr>
          <a:xfrm>
            <a:off x="5929126" y="3778588"/>
            <a:ext cx="2588455" cy="861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WSILL tutorial videos:</a:t>
            </a:r>
          </a:p>
          <a:p>
            <a:r>
              <a:rPr lang="en-US" sz="1600" u="sng" dirty="0">
                <a:hlinkClick r:id="rId4"/>
              </a:rPr>
              <a:t>https://oc.lc/WSILLvideos</a:t>
            </a:r>
            <a:endParaRPr lang="en-US" sz="1600" dirty="0"/>
          </a:p>
        </p:txBody>
      </p:sp>
    </p:spTree>
    <p:custDataLst>
      <p:tags r:id="rId1"/>
    </p:custDataLst>
    <p:extLst>
      <p:ext uri="{BB962C8B-B14F-4D97-AF65-F5344CB8AC3E}">
        <p14:creationId xmlns:p14="http://schemas.microsoft.com/office/powerpoint/2010/main" val="68402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8859" y="852115"/>
            <a:ext cx="8895644" cy="3451942"/>
          </a:xfrm>
        </p:spPr>
        <p:txBody>
          <a:bodyPr/>
          <a:lstStyle/>
          <a:p>
            <a:pPr marL="0" indent="0">
              <a:buNone/>
            </a:pPr>
            <a:r>
              <a:rPr lang="en-US" sz="2000" dirty="0">
                <a:solidFill>
                  <a:prstClr val="black"/>
                </a:solidFill>
              </a:rPr>
              <a:t>Please remember to fill out the evaluation for this class</a:t>
            </a:r>
          </a:p>
          <a:p>
            <a:pPr marL="0" indent="0">
              <a:buNone/>
            </a:pPr>
            <a:r>
              <a:rPr lang="en-US" sz="2000" b="1" dirty="0">
                <a:solidFill>
                  <a:prstClr val="black"/>
                </a:solidFill>
              </a:rPr>
              <a:t>Your input will help shape our future training sessions.</a:t>
            </a:r>
            <a:endParaRPr lang="en-US" sz="2000" dirty="0">
              <a:solidFill>
                <a:prstClr val="black"/>
              </a:solidFill>
            </a:endParaRPr>
          </a:p>
          <a:p>
            <a:pPr marL="0" indent="0" algn="ctr">
              <a:buNone/>
            </a:pP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https://www.surveymonkey.com/r/IntroILLGetStarted</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indent="0" algn="ctr">
              <a:buNone/>
            </a:pPr>
            <a:endParaRPr lang="en-US" dirty="0">
              <a:solidFill>
                <a:prstClr val="black"/>
              </a:solidFill>
            </a:endParaRPr>
          </a:p>
          <a:p>
            <a:r>
              <a:rPr lang="en-US" sz="2000" dirty="0">
                <a:solidFill>
                  <a:prstClr val="black"/>
                </a:solidFill>
              </a:rPr>
              <a:t>Date: 4/15/2026</a:t>
            </a:r>
          </a:p>
          <a:p>
            <a:r>
              <a:rPr lang="en-US" sz="2000" dirty="0">
                <a:solidFill>
                  <a:prstClr val="black"/>
                </a:solidFill>
              </a:rPr>
              <a:t>Instructor: Sarah Robledo</a:t>
            </a:r>
          </a:p>
          <a:p>
            <a:r>
              <a:rPr lang="en-US" sz="2000" dirty="0">
                <a:solidFill>
                  <a:prstClr val="black"/>
                </a:solidFill>
              </a:rPr>
              <a:t>Class name: Introduction to </a:t>
            </a:r>
            <a:r>
              <a:rPr lang="en-US" sz="2000" dirty="0" err="1">
                <a:solidFill>
                  <a:prstClr val="black"/>
                </a:solidFill>
              </a:rPr>
              <a:t>WorldShare</a:t>
            </a:r>
            <a:r>
              <a:rPr lang="en-US" sz="2000" dirty="0">
                <a:solidFill>
                  <a:prstClr val="black"/>
                </a:solidFill>
              </a:rPr>
              <a:t> ILL – Get Started</a:t>
            </a:r>
          </a:p>
          <a:p>
            <a:pPr marL="0" indent="0">
              <a:buNone/>
            </a:pPr>
            <a:endParaRPr lang="en-US" dirty="0">
              <a:solidFill>
                <a:prstClr val="black"/>
              </a:solidFill>
            </a:endParaRPr>
          </a:p>
          <a:p>
            <a:pPr marL="0" indent="0">
              <a:buNone/>
            </a:pPr>
            <a:r>
              <a:rPr lang="en-US" sz="2000" dirty="0">
                <a:solidFill>
                  <a:prstClr val="black"/>
                </a:solidFill>
              </a:rPr>
              <a:t>Training questions? Contact OCLC Training </a:t>
            </a:r>
            <a:r>
              <a:rPr lang="en-US" sz="2000" dirty="0">
                <a:solidFill>
                  <a:prstClr val="black"/>
                </a:solidFill>
                <a:hlinkClick r:id="rId5"/>
              </a:rPr>
              <a:t>training@oclc.org/</a:t>
            </a:r>
            <a:endParaRPr lang="en-US" sz="2000" dirty="0">
              <a:solidFill>
                <a:prstClr val="black"/>
              </a:solidFill>
            </a:endParaRPr>
          </a:p>
          <a:p>
            <a:endParaRPr lang="en-US" dirty="0"/>
          </a:p>
        </p:txBody>
      </p:sp>
      <p:sp>
        <p:nvSpPr>
          <p:cNvPr id="3" name="Text Placeholder 2"/>
          <p:cNvSpPr>
            <a:spLocks noGrp="1"/>
          </p:cNvSpPr>
          <p:nvPr>
            <p:ph type="body" sz="quarter" idx="13"/>
          </p:nvPr>
        </p:nvSpPr>
        <p:spPr>
          <a:xfrm>
            <a:off x="192086" y="165673"/>
            <a:ext cx="8439148" cy="686442"/>
          </a:xfrm>
        </p:spPr>
        <p:txBody>
          <a:bodyPr/>
          <a:lstStyle/>
          <a:p>
            <a:r>
              <a:rPr lang="en-US" sz="3200"/>
              <a:t>Thank You!</a:t>
            </a:r>
          </a:p>
        </p:txBody>
      </p:sp>
    </p:spTree>
    <p:custDataLst>
      <p:tags r:id="rId1"/>
    </p:custDataLst>
    <p:extLst>
      <p:ext uri="{BB962C8B-B14F-4D97-AF65-F5344CB8AC3E}">
        <p14:creationId xmlns:p14="http://schemas.microsoft.com/office/powerpoint/2010/main" val="75693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30942"/>
          </a:xfrm>
        </p:spPr>
        <p:txBody>
          <a:bodyPr/>
          <a:lstStyle/>
          <a:p>
            <a:r>
              <a:rPr lang="en-US" sz="3200"/>
              <a:t>1- Basics of </a:t>
            </a:r>
            <a:r>
              <a:rPr lang="en-US" sz="3200" err="1"/>
              <a:t>worldShare</a:t>
            </a:r>
            <a:r>
              <a:rPr lang="en-US" sz="3200"/>
              <a:t> ILL</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custDataLst>
      <p:tags r:id="rId1"/>
    </p:custDataLst>
    <p:extLst>
      <p:ext uri="{BB962C8B-B14F-4D97-AF65-F5344CB8AC3E}">
        <p14:creationId xmlns:p14="http://schemas.microsoft.com/office/powerpoint/2010/main" val="424968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C3D0A5-B5A0-4B09-A725-DA7557C1B5DA}"/>
              </a:ext>
            </a:extLst>
          </p:cNvPr>
          <p:cNvPicPr>
            <a:picLocks noChangeAspect="1"/>
          </p:cNvPicPr>
          <p:nvPr/>
        </p:nvPicPr>
        <p:blipFill>
          <a:blip r:embed="rId4"/>
          <a:stretch>
            <a:fillRect/>
          </a:stretch>
        </p:blipFill>
        <p:spPr>
          <a:xfrm>
            <a:off x="496818" y="609518"/>
            <a:ext cx="7808581" cy="4084551"/>
          </a:xfrm>
          <a:prstGeom prst="rect">
            <a:avLst/>
          </a:prstGeom>
        </p:spPr>
      </p:pic>
      <p:sp>
        <p:nvSpPr>
          <p:cNvPr id="3" name="Text Placeholder 2">
            <a:extLst>
              <a:ext uri="{FF2B5EF4-FFF2-40B4-BE49-F238E27FC236}">
                <a16:creationId xmlns:a16="http://schemas.microsoft.com/office/drawing/2014/main" id="{F1C22CAA-E3B4-49D0-8255-5E695AAAD1EE}"/>
              </a:ext>
            </a:extLst>
          </p:cNvPr>
          <p:cNvSpPr>
            <a:spLocks noGrp="1"/>
          </p:cNvSpPr>
          <p:nvPr>
            <p:ph type="body" sz="quarter" idx="13"/>
          </p:nvPr>
        </p:nvSpPr>
        <p:spPr>
          <a:xfrm>
            <a:off x="352651" y="0"/>
            <a:ext cx="8439148" cy="686442"/>
          </a:xfrm>
        </p:spPr>
        <p:txBody>
          <a:bodyPr/>
          <a:lstStyle/>
          <a:p>
            <a:r>
              <a:rPr lang="en-US" sz="3200"/>
              <a:t>Built around the </a:t>
            </a:r>
            <a:r>
              <a:rPr lang="en-US" sz="3200" err="1"/>
              <a:t>WorldCat</a:t>
            </a:r>
            <a:r>
              <a:rPr lang="en-US" sz="3200"/>
              <a:t> database</a:t>
            </a:r>
          </a:p>
        </p:txBody>
      </p:sp>
      <p:sp>
        <p:nvSpPr>
          <p:cNvPr id="2" name="Rectangle 1">
            <a:extLst>
              <a:ext uri="{FF2B5EF4-FFF2-40B4-BE49-F238E27FC236}">
                <a16:creationId xmlns:a16="http://schemas.microsoft.com/office/drawing/2014/main" id="{227FDE7A-9816-4F03-B53D-631C87349D8F}"/>
              </a:ext>
            </a:extLst>
          </p:cNvPr>
          <p:cNvSpPr/>
          <p:nvPr/>
        </p:nvSpPr>
        <p:spPr>
          <a:xfrm>
            <a:off x="5977719" y="1630907"/>
            <a:ext cx="3166281" cy="13570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a:p>
            <a:pPr algn="ctr"/>
            <a:r>
              <a:rPr lang="en-US" sz="1600">
                <a:solidFill>
                  <a:schemeClr val="tx1"/>
                </a:solidFill>
              </a:rPr>
              <a:t>Over </a:t>
            </a:r>
            <a:r>
              <a:rPr lang="en-US" sz="1600" b="1">
                <a:solidFill>
                  <a:schemeClr val="tx1"/>
                </a:solidFill>
              </a:rPr>
              <a:t>500 million </a:t>
            </a:r>
            <a:r>
              <a:rPr lang="en-US" sz="1600">
                <a:solidFill>
                  <a:schemeClr val="tx1"/>
                </a:solidFill>
              </a:rPr>
              <a:t>bibliographic records with over </a:t>
            </a:r>
            <a:r>
              <a:rPr lang="en-US" sz="1600" b="1">
                <a:solidFill>
                  <a:schemeClr val="tx1"/>
                </a:solidFill>
              </a:rPr>
              <a:t>3 billion </a:t>
            </a:r>
            <a:r>
              <a:rPr lang="en-US" sz="1600">
                <a:solidFill>
                  <a:schemeClr val="tx1"/>
                </a:solidFill>
              </a:rPr>
              <a:t>holdings.</a:t>
            </a:r>
          </a:p>
          <a:p>
            <a:pPr algn="ctr"/>
            <a:r>
              <a:rPr lang="en-US" sz="1600">
                <a:solidFill>
                  <a:schemeClr val="tx1"/>
                </a:solidFill>
              </a:rPr>
              <a:t>Members fill an </a:t>
            </a:r>
            <a:r>
              <a:rPr lang="en-US" sz="1600" b="1">
                <a:solidFill>
                  <a:schemeClr val="tx1"/>
                </a:solidFill>
              </a:rPr>
              <a:t>ILL</a:t>
            </a:r>
            <a:r>
              <a:rPr lang="en-US" sz="1600">
                <a:solidFill>
                  <a:schemeClr val="tx1"/>
                </a:solidFill>
              </a:rPr>
              <a:t> request </a:t>
            </a:r>
            <a:r>
              <a:rPr lang="en-US" sz="1600" b="1">
                <a:solidFill>
                  <a:schemeClr val="tx1"/>
                </a:solidFill>
              </a:rPr>
              <a:t>every second.</a:t>
            </a:r>
          </a:p>
          <a:p>
            <a:pPr algn="ctr"/>
            <a:endParaRPr lang="en-US"/>
          </a:p>
        </p:txBody>
      </p:sp>
    </p:spTree>
    <p:custDataLst>
      <p:tags r:id="rId1"/>
    </p:custDataLst>
    <p:extLst>
      <p:ext uri="{BB962C8B-B14F-4D97-AF65-F5344CB8AC3E}">
        <p14:creationId xmlns:p14="http://schemas.microsoft.com/office/powerpoint/2010/main" val="39745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30388" y="701157"/>
            <a:ext cx="7935497" cy="3356378"/>
          </a:xfrm>
        </p:spPr>
        <p:txBody>
          <a:bodyPr/>
          <a:lstStyle/>
          <a:p>
            <a:pPr marL="0" indent="0">
              <a:buNone/>
            </a:pPr>
            <a:r>
              <a:rPr lang="en-US" sz="2000">
                <a:solidFill>
                  <a:srgbClr val="000000"/>
                </a:solidFill>
              </a:rPr>
              <a:t>Holdings information in WorldCat became available for Interlibrary Loan purposes</a:t>
            </a:r>
          </a:p>
          <a:p>
            <a:pPr marL="0" indent="0">
              <a:buNone/>
            </a:pPr>
            <a:endParaRPr lang="en-US"/>
          </a:p>
        </p:txBody>
      </p:sp>
      <p:sp>
        <p:nvSpPr>
          <p:cNvPr id="3" name="Text Placeholder 2"/>
          <p:cNvSpPr>
            <a:spLocks noGrp="1"/>
          </p:cNvSpPr>
          <p:nvPr>
            <p:ph type="body" sz="quarter" idx="13"/>
          </p:nvPr>
        </p:nvSpPr>
        <p:spPr>
          <a:xfrm>
            <a:off x="330389" y="80293"/>
            <a:ext cx="8439148" cy="686442"/>
          </a:xfrm>
        </p:spPr>
        <p:txBody>
          <a:bodyPr/>
          <a:lstStyle/>
          <a:p>
            <a:r>
              <a:rPr lang="en-US" sz="3200"/>
              <a:t>The library’s OCLC symbol</a:t>
            </a:r>
          </a:p>
        </p:txBody>
      </p:sp>
      <p:pic>
        <p:nvPicPr>
          <p:cNvPr id="5" name="Picture 2"/>
          <p:cNvPicPr>
            <a:picLocks noChangeAspect="1" noChangeArrowheads="1"/>
          </p:cNvPicPr>
          <p:nvPr/>
        </p:nvPicPr>
        <p:blipFill>
          <a:blip r:embed="rId4" cstate="print"/>
          <a:srcRect/>
          <a:stretch>
            <a:fillRect/>
          </a:stretch>
        </p:blipFill>
        <p:spPr bwMode="auto">
          <a:xfrm>
            <a:off x="4229020" y="1085965"/>
            <a:ext cx="3374571" cy="39578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835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896C42-865E-DCF0-DFF2-81CAB212313D}"/>
              </a:ext>
            </a:extLst>
          </p:cNvPr>
          <p:cNvSpPr>
            <a:spLocks noGrp="1"/>
          </p:cNvSpPr>
          <p:nvPr>
            <p:ph type="body" sz="quarter" idx="12"/>
          </p:nvPr>
        </p:nvSpPr>
        <p:spPr>
          <a:xfrm>
            <a:off x="352426" y="757375"/>
            <a:ext cx="8439148" cy="3356378"/>
          </a:xfrm>
        </p:spPr>
        <p:txBody>
          <a:bodyPr/>
          <a:lstStyle/>
          <a:p>
            <a:r>
              <a:rPr lang="en-US" sz="2000" b="1"/>
              <a:t>Borrowing Library </a:t>
            </a:r>
            <a:r>
              <a:rPr lang="en-US" sz="2000"/>
              <a:t>– requesting items in the service</a:t>
            </a:r>
          </a:p>
          <a:p>
            <a:r>
              <a:rPr lang="en-US" sz="2000" b="1"/>
              <a:t>Lending Library </a:t>
            </a:r>
            <a:r>
              <a:rPr lang="en-US" sz="2000"/>
              <a:t>– supplying items in the service</a:t>
            </a:r>
          </a:p>
          <a:p>
            <a:r>
              <a:rPr lang="en-US" sz="2000" b="1"/>
              <a:t>Lender string </a:t>
            </a:r>
            <a:r>
              <a:rPr lang="en-US" sz="2000"/>
              <a:t>– list of prospect lenders for the ILL request</a:t>
            </a:r>
          </a:p>
          <a:p>
            <a:r>
              <a:rPr lang="en-US" sz="2000" b="1"/>
              <a:t>Loan</a:t>
            </a:r>
            <a:r>
              <a:rPr lang="en-US" sz="2000"/>
              <a:t> – ILL requests for physical items (i.e., books, DVDs)</a:t>
            </a:r>
          </a:p>
          <a:p>
            <a:r>
              <a:rPr lang="en-US" sz="2000" b="1"/>
              <a:t>Copy</a:t>
            </a:r>
            <a:r>
              <a:rPr lang="en-US" sz="2000"/>
              <a:t> – ILL requests for copy of items (i.e., articles or book chapters)</a:t>
            </a:r>
          </a:p>
          <a:p>
            <a:r>
              <a:rPr lang="en-US" sz="2000" b="1"/>
              <a:t>OCLC Supplier </a:t>
            </a:r>
            <a:r>
              <a:rPr lang="en-US" sz="2000"/>
              <a:t>– to define if a lender or not in the system</a:t>
            </a:r>
          </a:p>
          <a:p>
            <a:r>
              <a:rPr lang="en-US" sz="2000" b="1"/>
              <a:t>Days to Respond </a:t>
            </a:r>
            <a:r>
              <a:rPr lang="en-US" sz="2000"/>
              <a:t>– how long a request stays with lender</a:t>
            </a:r>
          </a:p>
          <a:p>
            <a:r>
              <a:rPr lang="en-US" sz="2000" b="1"/>
              <a:t>Deflections</a:t>
            </a:r>
            <a:r>
              <a:rPr lang="en-US" sz="2000"/>
              <a:t> – policy for system to automatically respond No</a:t>
            </a:r>
          </a:p>
          <a:p>
            <a:r>
              <a:rPr lang="en-US" sz="2000" b="1"/>
              <a:t>OCLC Groups </a:t>
            </a:r>
            <a:r>
              <a:rPr lang="en-US" sz="2000"/>
              <a:t>– groups created by OCLC on behalf of libraries</a:t>
            </a:r>
          </a:p>
          <a:p>
            <a:r>
              <a:rPr lang="en-US" sz="2000" b="1"/>
              <a:t>Fulfillment</a:t>
            </a:r>
            <a:r>
              <a:rPr lang="en-US" sz="2000"/>
              <a:t> – item supplied by lender</a:t>
            </a:r>
          </a:p>
          <a:p>
            <a:endParaRPr lang="en-US"/>
          </a:p>
        </p:txBody>
      </p:sp>
      <p:sp>
        <p:nvSpPr>
          <p:cNvPr id="3" name="Text Placeholder 2">
            <a:extLst>
              <a:ext uri="{FF2B5EF4-FFF2-40B4-BE49-F238E27FC236}">
                <a16:creationId xmlns:a16="http://schemas.microsoft.com/office/drawing/2014/main" id="{306DFCA7-CCEC-2F5A-1221-6C7BD8316C48}"/>
              </a:ext>
            </a:extLst>
          </p:cNvPr>
          <p:cNvSpPr>
            <a:spLocks noGrp="1"/>
          </p:cNvSpPr>
          <p:nvPr>
            <p:ph type="body" sz="quarter" idx="13"/>
          </p:nvPr>
        </p:nvSpPr>
        <p:spPr>
          <a:xfrm>
            <a:off x="352426" y="70933"/>
            <a:ext cx="8439148" cy="686442"/>
          </a:xfrm>
        </p:spPr>
        <p:txBody>
          <a:bodyPr/>
          <a:lstStyle/>
          <a:p>
            <a:r>
              <a:rPr lang="en-US" sz="3200"/>
              <a:t>Some WSILL Terminologies</a:t>
            </a:r>
          </a:p>
        </p:txBody>
      </p:sp>
      <p:sp>
        <p:nvSpPr>
          <p:cNvPr id="4" name="TextBox 3">
            <a:extLst>
              <a:ext uri="{FF2B5EF4-FFF2-40B4-BE49-F238E27FC236}">
                <a16:creationId xmlns:a16="http://schemas.microsoft.com/office/drawing/2014/main" id="{3BC803AC-31F1-9F08-2EFB-28C1FDF282E9}"/>
              </a:ext>
            </a:extLst>
          </p:cNvPr>
          <p:cNvSpPr txBox="1"/>
          <p:nvPr/>
        </p:nvSpPr>
        <p:spPr>
          <a:xfrm>
            <a:off x="5486400" y="4246308"/>
            <a:ext cx="3715525" cy="369332"/>
          </a:xfrm>
          <a:prstGeom prst="rect">
            <a:avLst/>
          </a:prstGeom>
          <a:noFill/>
        </p:spPr>
        <p:txBody>
          <a:bodyPr wrap="square" rtlCol="0">
            <a:spAutoFit/>
          </a:bodyPr>
          <a:lstStyle/>
          <a:p>
            <a:r>
              <a:rPr lang="en-US">
                <a:hlinkClick r:id="rId3"/>
              </a:rPr>
              <a:t>See OCLC ILL glossary of terms</a:t>
            </a:r>
            <a:endParaRPr lang="en-US"/>
          </a:p>
        </p:txBody>
      </p:sp>
      <p:sp>
        <p:nvSpPr>
          <p:cNvPr id="5" name="Rectangle 4">
            <a:extLst>
              <a:ext uri="{FF2B5EF4-FFF2-40B4-BE49-F238E27FC236}">
                <a16:creationId xmlns:a16="http://schemas.microsoft.com/office/drawing/2014/main" id="{99A15529-CD43-F160-101F-AC912E891C3A}"/>
              </a:ext>
            </a:extLst>
          </p:cNvPr>
          <p:cNvSpPr/>
          <p:nvPr/>
        </p:nvSpPr>
        <p:spPr>
          <a:xfrm>
            <a:off x="5434781" y="4201459"/>
            <a:ext cx="3517490" cy="45903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2795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95300" y="870504"/>
            <a:ext cx="8439148" cy="3356378"/>
          </a:xfrm>
        </p:spPr>
        <p:txBody>
          <a:bodyPr/>
          <a:lstStyle/>
          <a:p>
            <a:pPr marL="0" indent="0">
              <a:lnSpc>
                <a:spcPct val="110000"/>
              </a:lnSpc>
              <a:spcBef>
                <a:spcPts val="900"/>
              </a:spcBef>
              <a:buNone/>
              <a:defRPr/>
            </a:pPr>
            <a:r>
              <a:rPr lang="en-US" sz="2000">
                <a:solidFill>
                  <a:schemeClr val="tx2"/>
                </a:solidFill>
                <a:cs typeface="Arial"/>
              </a:rPr>
              <a:t>How is a request submitted electronically in WorldShare ILL by staff?</a:t>
            </a:r>
          </a:p>
          <a:p>
            <a:pPr marL="914400" lvl="1" indent="-457200">
              <a:lnSpc>
                <a:spcPct val="110000"/>
              </a:lnSpc>
              <a:spcBef>
                <a:spcPts val="900"/>
              </a:spcBef>
              <a:buFont typeface="+mj-lt"/>
              <a:buAutoNum type="arabicPeriod"/>
              <a:defRPr/>
            </a:pPr>
            <a:r>
              <a:rPr lang="en-US" sz="2000" b="1">
                <a:solidFill>
                  <a:schemeClr val="tx2"/>
                </a:solidFill>
                <a:cs typeface="Arial"/>
              </a:rPr>
              <a:t>Search WorldCat for Item – Discover Items</a:t>
            </a:r>
          </a:p>
          <a:p>
            <a:pPr marL="914400" lvl="1" indent="-457200">
              <a:lnSpc>
                <a:spcPct val="110000"/>
              </a:lnSpc>
              <a:spcBef>
                <a:spcPts val="900"/>
              </a:spcBef>
              <a:buFont typeface="+mj-lt"/>
              <a:buAutoNum type="arabicPeriod"/>
              <a:defRPr/>
            </a:pPr>
            <a:r>
              <a:rPr lang="en-US" sz="2000" b="1">
                <a:solidFill>
                  <a:schemeClr val="tx2"/>
                </a:solidFill>
                <a:cs typeface="Arial"/>
              </a:rPr>
              <a:t>Choose your lenders from libraries with holdings</a:t>
            </a:r>
          </a:p>
          <a:p>
            <a:pPr marL="914400" lvl="1" indent="-457200">
              <a:lnSpc>
                <a:spcPct val="110000"/>
              </a:lnSpc>
              <a:spcBef>
                <a:spcPts val="900"/>
              </a:spcBef>
              <a:buFont typeface="+mj-lt"/>
              <a:buAutoNum type="arabicPeriod"/>
              <a:defRPr/>
            </a:pPr>
            <a:r>
              <a:rPr lang="en-US" sz="2000" b="1">
                <a:solidFill>
                  <a:schemeClr val="tx2"/>
                </a:solidFill>
                <a:cs typeface="Arial"/>
              </a:rPr>
              <a:t>Send Request </a:t>
            </a:r>
          </a:p>
          <a:p>
            <a:pPr marL="914400" lvl="1" indent="-457200">
              <a:lnSpc>
                <a:spcPct val="110000"/>
              </a:lnSpc>
              <a:spcBef>
                <a:spcPts val="900"/>
              </a:spcBef>
              <a:buFont typeface="+mj-lt"/>
              <a:buAutoNum type="arabicPeriod"/>
              <a:defRPr/>
            </a:pPr>
            <a:r>
              <a:rPr lang="en-US" sz="2000" b="1">
                <a:solidFill>
                  <a:schemeClr val="tx2"/>
                </a:solidFill>
                <a:cs typeface="Arial"/>
              </a:rPr>
              <a:t>Receive Item </a:t>
            </a:r>
          </a:p>
          <a:p>
            <a:pPr marL="914400" lvl="1" indent="-457200">
              <a:lnSpc>
                <a:spcPct val="110000"/>
              </a:lnSpc>
              <a:spcBef>
                <a:spcPts val="900"/>
              </a:spcBef>
              <a:buFont typeface="+mj-lt"/>
              <a:buAutoNum type="arabicPeriod"/>
              <a:defRPr/>
            </a:pPr>
            <a:r>
              <a:rPr lang="en-US" sz="2000" b="1">
                <a:solidFill>
                  <a:schemeClr val="tx2"/>
                </a:solidFill>
                <a:cs typeface="Arial"/>
              </a:rPr>
              <a:t>Return Item </a:t>
            </a:r>
          </a:p>
          <a:p>
            <a:endParaRPr lang="en-US"/>
          </a:p>
        </p:txBody>
      </p:sp>
      <p:sp>
        <p:nvSpPr>
          <p:cNvPr id="3" name="Text Placeholder 2"/>
          <p:cNvSpPr>
            <a:spLocks noGrp="1"/>
          </p:cNvSpPr>
          <p:nvPr>
            <p:ph type="body" sz="quarter" idx="13"/>
          </p:nvPr>
        </p:nvSpPr>
        <p:spPr>
          <a:xfrm>
            <a:off x="352426" y="70933"/>
            <a:ext cx="8439148" cy="686442"/>
          </a:xfrm>
        </p:spPr>
        <p:txBody>
          <a:bodyPr/>
          <a:lstStyle/>
          <a:p>
            <a:r>
              <a:rPr lang="en-US" sz="3200"/>
              <a:t>How does it work?</a:t>
            </a:r>
          </a:p>
        </p:txBody>
      </p:sp>
      <p:graphicFrame>
        <p:nvGraphicFramePr>
          <p:cNvPr id="4" name="Diagram 3"/>
          <p:cNvGraphicFramePr/>
          <p:nvPr>
            <p:extLst>
              <p:ext uri="{D42A27DB-BD31-4B8C-83A1-F6EECF244321}">
                <p14:modId xmlns:p14="http://schemas.microsoft.com/office/powerpoint/2010/main" val="2683521229"/>
              </p:ext>
            </p:extLst>
          </p:nvPr>
        </p:nvGraphicFramePr>
        <p:xfrm>
          <a:off x="495300" y="3121982"/>
          <a:ext cx="8153400"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4313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par>
                          <p:cTn id="23" fill="hold">
                            <p:stCondLst>
                              <p:cond delay="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6321" y="11757"/>
            <a:ext cx="8439148" cy="686442"/>
          </a:xfrm>
        </p:spPr>
        <p:txBody>
          <a:bodyPr/>
          <a:lstStyle/>
          <a:p>
            <a:r>
              <a:rPr lang="en-US" sz="3200"/>
              <a:t>Borrower Request Workflow</a:t>
            </a:r>
          </a:p>
        </p:txBody>
      </p:sp>
      <p:sp>
        <p:nvSpPr>
          <p:cNvPr id="4" name="Content Placeholder 8"/>
          <p:cNvSpPr txBox="1">
            <a:spLocks/>
          </p:cNvSpPr>
          <p:nvPr/>
        </p:nvSpPr>
        <p:spPr>
          <a:xfrm>
            <a:off x="685800" y="838200"/>
            <a:ext cx="7702551" cy="5334000"/>
          </a:xfrm>
          <a:prstGeom prst="rect">
            <a:avLst/>
          </a:prstGeom>
        </p:spPr>
        <p:txBody>
          <a:bodyPr/>
          <a:lstStyle/>
          <a:p>
            <a:pPr marL="233363" indent="-233363" defTabSz="457200">
              <a:lnSpc>
                <a:spcPct val="110000"/>
              </a:lnSpc>
              <a:spcBef>
                <a:spcPts val="900"/>
              </a:spcBef>
              <a:buFont typeface="Arial"/>
              <a:buChar char="•"/>
            </a:pPr>
            <a:endParaRPr lang="en-US" sz="2400">
              <a:solidFill>
                <a:prstClr val="black"/>
              </a:solidFill>
              <a:cs typeface="Arial"/>
            </a:endParaRPr>
          </a:p>
        </p:txBody>
      </p:sp>
      <p:pic>
        <p:nvPicPr>
          <p:cNvPr id="5" name="Picture 3"/>
          <p:cNvPicPr>
            <a:picLocks noChangeAspect="1" noChangeArrowheads="1"/>
          </p:cNvPicPr>
          <p:nvPr/>
        </p:nvPicPr>
        <p:blipFill>
          <a:blip r:embed="rId4" cstate="print"/>
          <a:srcRect/>
          <a:stretch>
            <a:fillRect/>
          </a:stretch>
        </p:blipFill>
        <p:spPr bwMode="auto">
          <a:xfrm>
            <a:off x="276186" y="1612036"/>
            <a:ext cx="8686800" cy="694944"/>
          </a:xfrm>
          <a:prstGeom prst="rect">
            <a:avLst/>
          </a:prstGeom>
          <a:noFill/>
          <a:ln w="9525">
            <a:noFill/>
            <a:miter lim="800000"/>
            <a:headEnd/>
            <a:tailEnd/>
          </a:ln>
        </p:spPr>
      </p:pic>
      <p:sp>
        <p:nvSpPr>
          <p:cNvPr id="6" name="Content Placeholder 2"/>
          <p:cNvSpPr txBox="1">
            <a:spLocks/>
          </p:cNvSpPr>
          <p:nvPr/>
        </p:nvSpPr>
        <p:spPr>
          <a:xfrm>
            <a:off x="357757" y="838200"/>
            <a:ext cx="8596665" cy="5193999"/>
          </a:xfrm>
          <a:prstGeom prst="rect">
            <a:avLst/>
          </a:prstGeom>
        </p:spPr>
        <p:txBody>
          <a:bodyPr/>
          <a:lstStyle/>
          <a:p>
            <a:pPr marL="233363" indent="-233363" defTabSz="457200">
              <a:lnSpc>
                <a:spcPct val="110000"/>
              </a:lnSpc>
              <a:spcBef>
                <a:spcPts val="900"/>
              </a:spcBef>
              <a:defRPr/>
            </a:pPr>
            <a:r>
              <a:rPr lang="en-US" sz="2000">
                <a:solidFill>
                  <a:prstClr val="black"/>
                </a:solidFill>
                <a:cs typeface="Arial"/>
              </a:rPr>
              <a:t>Lender String is list of potential lenders you select for an  item</a:t>
            </a:r>
          </a:p>
          <a:p>
            <a:pPr marL="233363" indent="-233363" defTabSz="457200">
              <a:lnSpc>
                <a:spcPct val="110000"/>
              </a:lnSpc>
              <a:spcBef>
                <a:spcPts val="900"/>
              </a:spcBef>
              <a:defRPr/>
            </a:pPr>
            <a:endParaRPr lang="en-US" sz="2400">
              <a:solidFill>
                <a:prstClr val="black"/>
              </a:solidFill>
              <a:cs typeface="Arial"/>
            </a:endParaRPr>
          </a:p>
          <a:p>
            <a:pPr marL="233363" indent="-233363" defTabSz="457200">
              <a:lnSpc>
                <a:spcPct val="110000"/>
              </a:lnSpc>
              <a:spcBef>
                <a:spcPts val="900"/>
              </a:spcBef>
              <a:defRPr/>
            </a:pPr>
            <a:endParaRPr lang="en-US" sz="2400">
              <a:solidFill>
                <a:prstClr val="black"/>
              </a:solidFill>
              <a:cs typeface="Arial"/>
            </a:endParaRPr>
          </a:p>
          <a:p>
            <a:pPr marL="342900" indent="-342900" defTabSz="457200">
              <a:lnSpc>
                <a:spcPct val="110000"/>
              </a:lnSpc>
              <a:spcBef>
                <a:spcPts val="900"/>
              </a:spcBef>
              <a:buFont typeface="Arial" panose="020B0604020202020204" pitchFamily="34" charset="0"/>
              <a:buChar char="•"/>
              <a:defRPr/>
            </a:pPr>
            <a:r>
              <a:rPr lang="en-US" sz="2000">
                <a:solidFill>
                  <a:prstClr val="black"/>
                </a:solidFill>
                <a:cs typeface="Arial"/>
              </a:rPr>
              <a:t>Up to 15 lenders at a time.</a:t>
            </a:r>
          </a:p>
          <a:p>
            <a:pPr marL="342900" indent="-342900" defTabSz="457200">
              <a:lnSpc>
                <a:spcPct val="110000"/>
              </a:lnSpc>
              <a:spcBef>
                <a:spcPts val="900"/>
              </a:spcBef>
              <a:buFont typeface="Arial" panose="020B0604020202020204" pitchFamily="34" charset="0"/>
              <a:buChar char="•"/>
              <a:defRPr/>
            </a:pPr>
            <a:r>
              <a:rPr lang="en-US" sz="2000">
                <a:solidFill>
                  <a:prstClr val="black"/>
                </a:solidFill>
                <a:cs typeface="Arial"/>
              </a:rPr>
              <a:t>System automatically moves request to next lender.</a:t>
            </a:r>
          </a:p>
          <a:p>
            <a:pPr marL="342900" indent="-342900" defTabSz="457200">
              <a:lnSpc>
                <a:spcPct val="110000"/>
              </a:lnSpc>
              <a:spcBef>
                <a:spcPts val="900"/>
              </a:spcBef>
              <a:buFont typeface="Arial" panose="020B0604020202020204" pitchFamily="34" charset="0"/>
              <a:buChar char="•"/>
              <a:defRPr/>
            </a:pPr>
            <a:r>
              <a:rPr lang="en-US" sz="2000">
                <a:solidFill>
                  <a:prstClr val="black"/>
                </a:solidFill>
                <a:cs typeface="Arial"/>
              </a:rPr>
              <a:t>The more lenders in the string the better the chance for request fulfillment.</a:t>
            </a:r>
          </a:p>
          <a:p>
            <a:pPr marL="342900" indent="-342900" defTabSz="457200">
              <a:lnSpc>
                <a:spcPct val="110000"/>
              </a:lnSpc>
              <a:spcBef>
                <a:spcPts val="900"/>
              </a:spcBef>
              <a:buFont typeface="Arial" panose="020B0604020202020204" pitchFamily="34" charset="0"/>
              <a:buChar char="•"/>
              <a:defRPr/>
            </a:pPr>
            <a:r>
              <a:rPr lang="en-US" sz="2000">
                <a:solidFill>
                  <a:prstClr val="black"/>
                </a:solidFill>
                <a:cs typeface="Arial"/>
              </a:rPr>
              <a:t>Options for automation of lender string.</a:t>
            </a:r>
          </a:p>
          <a:p>
            <a:pPr marL="233363" indent="-233363" defTabSz="457200">
              <a:lnSpc>
                <a:spcPct val="110000"/>
              </a:lnSpc>
              <a:spcBef>
                <a:spcPts val="900"/>
              </a:spcBef>
              <a:defRPr/>
            </a:pPr>
            <a:endParaRPr lang="en-US" sz="2200">
              <a:solidFill>
                <a:prstClr val="black"/>
              </a:solidFill>
              <a:cs typeface="Arial"/>
            </a:endParaRPr>
          </a:p>
          <a:p>
            <a:pPr marL="690563" lvl="1" indent="-233363" defTabSz="457200">
              <a:lnSpc>
                <a:spcPct val="110000"/>
              </a:lnSpc>
              <a:spcBef>
                <a:spcPts val="900"/>
              </a:spcBef>
              <a:buFont typeface="Arial"/>
              <a:buNone/>
              <a:defRPr/>
            </a:pPr>
            <a:endParaRPr lang="en-US" sz="2000">
              <a:solidFill>
                <a:prstClr val="black"/>
              </a:solidFill>
              <a:cs typeface="Arial"/>
            </a:endParaRPr>
          </a:p>
          <a:p>
            <a:pPr marL="233363" indent="-233363" defTabSz="457200">
              <a:lnSpc>
                <a:spcPct val="110000"/>
              </a:lnSpc>
              <a:spcBef>
                <a:spcPts val="900"/>
              </a:spcBef>
              <a:buFont typeface="Arial"/>
              <a:buChar char="•"/>
              <a:defRPr/>
            </a:pPr>
            <a:endParaRPr lang="en-US" sz="2400">
              <a:solidFill>
                <a:prstClr val="black"/>
              </a:solidFill>
              <a:cs typeface="Arial"/>
            </a:endParaRPr>
          </a:p>
        </p:txBody>
      </p:sp>
      <p:sp>
        <p:nvSpPr>
          <p:cNvPr id="3" name="Rectangle 2">
            <a:extLst>
              <a:ext uri="{FF2B5EF4-FFF2-40B4-BE49-F238E27FC236}">
                <a16:creationId xmlns:a16="http://schemas.microsoft.com/office/drawing/2014/main" id="{64DA7FD3-4B1D-43ED-B78E-C2398125FE58}"/>
              </a:ext>
            </a:extLst>
          </p:cNvPr>
          <p:cNvSpPr/>
          <p:nvPr/>
        </p:nvSpPr>
        <p:spPr>
          <a:xfrm>
            <a:off x="189578" y="1478508"/>
            <a:ext cx="7315200" cy="82847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2578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MASTER_SLIDES_V2" val="blh5wFsq"/>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ainer PowerPoint Template.potx" id="{4879C220-E326-4A5B-890B-2167B6063983}" vid="{894B3D63-1120-45A7-AD8B-55113250B38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er PowerPoint Template.potx" id="{4879C220-E326-4A5B-890B-2167B6063983}" vid="{F971FCF8-5421-4E58-8732-9A5623BD89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929CE052E61041AF43BE6A11D5785C" ma:contentTypeVersion="18" ma:contentTypeDescription="Create a new document." ma:contentTypeScope="" ma:versionID="7c6188f77373bd0ecd66e3d250dc5c79">
  <xsd:schema xmlns:xsd="http://www.w3.org/2001/XMLSchema" xmlns:xs="http://www.w3.org/2001/XMLSchema" xmlns:p="http://schemas.microsoft.com/office/2006/metadata/properties" xmlns:ns2="5adf65fc-2b6a-4168-b81a-dfcdd6c7309d" xmlns:ns3="37949533-003f-4328-89e1-e617d0a524ac" xmlns:ns4="9020879a-f7c5-43d2-8ec9-edd4eaa3df3a" targetNamespace="http://schemas.microsoft.com/office/2006/metadata/properties" ma:root="true" ma:fieldsID="469995e7b20729282020646b8f7805f2" ns2:_="" ns3:_="" ns4:_="">
    <xsd:import namespace="5adf65fc-2b6a-4168-b81a-dfcdd6c7309d"/>
    <xsd:import namespace="37949533-003f-4328-89e1-e617d0a524ac"/>
    <xsd:import namespace="9020879a-f7c5-43d2-8ec9-edd4eaa3df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f65fc-2b6a-4168-b81a-dfcdd6c730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949533-003f-4328-89e1-e617d0a524a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1e867eb-0ccf-46b3-a8be-678a344b56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20879a-f7c5-43d2-8ec9-edd4eaa3df3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0d587fb-7318-4d48-a91c-f6831ada3871}" ma:internalName="TaxCatchAll" ma:showField="CatchAllData" ma:web="9020879a-f7c5-43d2-8ec9-edd4eaa3df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e867eb-0ccf-46b3-a8be-678a344b568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7949533-003f-4328-89e1-e617d0a524ac">
      <Terms xmlns="http://schemas.microsoft.com/office/infopath/2007/PartnerControls"/>
    </lcf76f155ced4ddcb4097134ff3c332f>
    <TaxCatchAll xmlns="9020879a-f7c5-43d2-8ec9-edd4eaa3df3a" xsi:nil="true"/>
  </documentManagement>
</p:properties>
</file>

<file path=customXml/itemProps1.xml><?xml version="1.0" encoding="utf-8"?>
<ds:datastoreItem xmlns:ds="http://schemas.openxmlformats.org/officeDocument/2006/customXml" ds:itemID="{8E61B8D1-EB72-4C2E-BD30-39B6C7A6EBE8}">
  <ds:schemaRefs>
    <ds:schemaRef ds:uri="37949533-003f-4328-89e1-e617d0a524ac"/>
    <ds:schemaRef ds:uri="5adf65fc-2b6a-4168-b81a-dfcdd6c7309d"/>
    <ds:schemaRef ds:uri="9020879a-f7c5-43d2-8ec9-edd4eaa3df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993DC0-8E45-4684-AC6D-A7D424A65F55}">
  <ds:schemaRefs>
    <ds:schemaRef ds:uri="Microsoft.SharePoint.Taxonomy.ContentTypeSync"/>
  </ds:schemaRefs>
</ds:datastoreItem>
</file>

<file path=customXml/itemProps3.xml><?xml version="1.0" encoding="utf-8"?>
<ds:datastoreItem xmlns:ds="http://schemas.openxmlformats.org/officeDocument/2006/customXml" ds:itemID="{C1C37C67-0C2A-4879-8B48-7FF65819D931}">
  <ds:schemaRefs>
    <ds:schemaRef ds:uri="http://schemas.microsoft.com/sharepoint/v3/contenttype/forms"/>
  </ds:schemaRefs>
</ds:datastoreItem>
</file>

<file path=customXml/itemProps4.xml><?xml version="1.0" encoding="utf-8"?>
<ds:datastoreItem xmlns:ds="http://schemas.openxmlformats.org/officeDocument/2006/customXml" ds:itemID="{28F47C98-0C16-4C01-9419-7731FD0FCF38}">
  <ds:schemaRefs>
    <ds:schemaRef ds:uri="http://purl.org/dc/terms/"/>
    <ds:schemaRef ds:uri="http://www.w3.org/XML/1998/namespace"/>
    <ds:schemaRef ds:uri="9020879a-f7c5-43d2-8ec9-edd4eaa3df3a"/>
    <ds:schemaRef ds:uri="http://schemas.microsoft.com/office/infopath/2007/PartnerControls"/>
    <ds:schemaRef ds:uri="http://schemas.microsoft.com/office/2006/documentManagement/types"/>
    <ds:schemaRef ds:uri="http://purl.org/dc/dcmitype/"/>
    <ds:schemaRef ds:uri="37949533-003f-4328-89e1-e617d0a524ac"/>
    <ds:schemaRef ds:uri="http://purl.org/dc/elements/1.1/"/>
    <ds:schemaRef ds:uri="http://schemas.microsoft.com/office/2006/metadata/properties"/>
    <ds:schemaRef ds:uri="http://schemas.openxmlformats.org/package/2006/metadata/core-properties"/>
    <ds:schemaRef ds:uri="5adf65fc-2b6a-4168-b81a-dfcdd6c7309d"/>
  </ds:schemaRefs>
</ds:datastoreItem>
</file>

<file path=docProps/app.xml><?xml version="1.0" encoding="utf-8"?>
<Properties xmlns="http://schemas.openxmlformats.org/officeDocument/2006/extended-properties" xmlns:vt="http://schemas.openxmlformats.org/officeDocument/2006/docPropsVTypes">
  <TotalTime>5575</TotalTime>
  <Words>2424</Words>
  <Application>Microsoft Office PowerPoint</Application>
  <PresentationFormat>On-screen Show (16:9)</PresentationFormat>
  <Paragraphs>261</Paragraphs>
  <Slides>30</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Aptos</vt:lpstr>
      <vt:lpstr>Arial</vt:lpstr>
      <vt:lpstr>Calibri</vt:lpstr>
      <vt:lpstr>Calibri Light</vt:lpstr>
      <vt:lpstr>Wingdings</vt:lpstr>
      <vt:lpstr>Master_Slides_V2</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Shelton,Lucia</dc:creator>
  <cp:lastModifiedBy>Robledo,Sarah</cp:lastModifiedBy>
  <cp:revision>3</cp:revision>
  <cp:lastPrinted>2024-02-13T16:08:21Z</cp:lastPrinted>
  <dcterms:modified xsi:type="dcterms:W3CDTF">2026-04-16T15:44:05Z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0x01010018929CE052E61041AF43BE6A11D5785C</vt:lpwstr>
  </property>
  <property fmtid="{D5CDD505-2E9C-101B-9397-08002B2CF9AE}" pid="3" name="Order">
    <vt:r8>206300</vt:r8>
  </property>
  <property fmtid="{D5CDD505-2E9C-101B-9397-08002B2CF9AE}" pid="4" name="ArticulateGUID">
    <vt:lpwstr>1A0F3625-0A26-4819-80F9-85D4AEF36457</vt:lpwstr>
  </property>
  <property fmtid="{D5CDD505-2E9C-101B-9397-08002B2CF9AE}" pid="5" name="ArticulatePath">
    <vt:lpwstr>Intro to OCLC ILL Presentation  2016 Nov</vt:lpwstr>
  </property>
  <property fmtid="{D5CDD505-2E9C-101B-9397-08002B2CF9AE}" pid="6" name="MediaServiceImageTags">
    <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